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09" r:id="rId3"/>
    <p:sldId id="310" r:id="rId4"/>
    <p:sldId id="315" r:id="rId5"/>
    <p:sldId id="316" r:id="rId6"/>
    <p:sldId id="322" r:id="rId7"/>
    <p:sldId id="323" r:id="rId8"/>
    <p:sldId id="317" r:id="rId9"/>
    <p:sldId id="318" r:id="rId10"/>
    <p:sldId id="314" r:id="rId11"/>
    <p:sldId id="320" r:id="rId12"/>
    <p:sldId id="324" r:id="rId13"/>
    <p:sldId id="319" r:id="rId14"/>
    <p:sldId id="321" r:id="rId15"/>
    <p:sldId id="326" r:id="rId16"/>
    <p:sldId id="327" r:id="rId17"/>
    <p:sldId id="328" r:id="rId18"/>
    <p:sldId id="325" r:id="rId19"/>
    <p:sldId id="329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1" autoAdjust="0"/>
  </p:normalViewPr>
  <p:slideViewPr>
    <p:cSldViewPr>
      <p:cViewPr varScale="1">
        <p:scale>
          <a:sx n="48" d="100"/>
          <a:sy n="48" d="100"/>
        </p:scale>
        <p:origin x="-326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24/02/2012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683568" y="548680"/>
            <a:ext cx="3960440" cy="5400600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dirty="0" smtClean="0">
                <a:solidFill>
                  <a:srgbClr val="002060"/>
                </a:solidFill>
                <a:latin typeface="Algerian" pitchFamily="82" charset="0"/>
              </a:rPr>
              <a:t>La prioridad del cristiano</a:t>
            </a:r>
            <a:endParaRPr lang="es-CO" sz="4000" dirty="0">
              <a:solidFill>
                <a:srgbClr val="002060"/>
              </a:solidFill>
              <a:latin typeface="Algerian" pitchFamily="82" charset="0"/>
            </a:endParaRPr>
          </a:p>
        </p:txBody>
      </p:sp>
      <p:pic>
        <p:nvPicPr>
          <p:cNvPr id="1026" name="Picture 2" descr="http://t2.gstatic.com/images?q=tbn:ANd9GcTaqtGgnX7uxxskq_AeaytkoyHUKs0GsuMubs9ktqz_jNuS-M_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20688"/>
            <a:ext cx="3960440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t2.gstatic.com/images?q=tbn:ANd9GcSdVW9LRj9CaY3p9n81hfV-Xcvsa_jb1RwNHVpAXDA5GQIcHVb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136904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260648"/>
            <a:ext cx="8229600" cy="6336704"/>
          </a:xfrm>
          <a:gradFill>
            <a:gsLst>
              <a:gs pos="54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s-CO" baseline="30000" dirty="0" smtClean="0"/>
              <a:t>                                                                     </a:t>
            </a:r>
            <a:r>
              <a:rPr lang="es-CO" dirty="0" smtClean="0"/>
              <a:t> </a:t>
            </a:r>
          </a:p>
          <a:p>
            <a:pPr algn="ctr">
              <a:buNone/>
            </a:pPr>
            <a:r>
              <a:rPr lang="es-CO" dirty="0" smtClean="0"/>
              <a:t>                                              </a:t>
            </a:r>
            <a:r>
              <a:rPr lang="es-CO" sz="4400" dirty="0" smtClean="0"/>
              <a:t>            Por tanto, amados míos, como siempre habéis obedecido, no como en mi presencia solamente, sino mucho más ahora en mi ausencia, </a:t>
            </a:r>
            <a:r>
              <a:rPr lang="es-CO" sz="4400" u="sng" dirty="0" smtClean="0">
                <a:solidFill>
                  <a:srgbClr val="0070C0"/>
                </a:solidFill>
              </a:rPr>
              <a:t>ocupaos en vuestra salvación con temor y temblor</a:t>
            </a:r>
            <a:r>
              <a:rPr lang="es-CO" sz="4400" dirty="0" smtClean="0"/>
              <a:t>, </a:t>
            </a:r>
            <a:r>
              <a:rPr lang="es-CO" sz="4400" baseline="30000" dirty="0" smtClean="0"/>
              <a:t>13</a:t>
            </a:r>
            <a:r>
              <a:rPr lang="es-CO" sz="4400" dirty="0" smtClean="0"/>
              <a:t> porque Dios es el que en vosotros produce así el querer como el hacer, por su buena voluntad. </a:t>
            </a:r>
          </a:p>
          <a:p>
            <a:pPr>
              <a:buNone/>
            </a:pPr>
            <a:r>
              <a:rPr lang="es-CO" sz="4400" dirty="0" smtClean="0"/>
              <a:t>    </a:t>
            </a:r>
          </a:p>
          <a:p>
            <a:pPr algn="ctr">
              <a:buNone/>
            </a:pPr>
            <a:r>
              <a:rPr lang="es-CO" sz="4400" baseline="30000" dirty="0" smtClean="0"/>
              <a:t>       14</a:t>
            </a:r>
            <a:r>
              <a:rPr lang="es-CO" sz="4400" dirty="0" smtClean="0"/>
              <a:t> Haced todo sin murmuraciones y contiendas,  </a:t>
            </a:r>
            <a:r>
              <a:rPr lang="es-CO" sz="4400" baseline="30000" dirty="0" smtClean="0"/>
              <a:t>15</a:t>
            </a:r>
            <a:r>
              <a:rPr lang="es-CO" sz="4400" dirty="0" smtClean="0"/>
              <a:t> para que seáis irreprensibles y sencillos, hijos de Dios sin mancha en medio de una generación maligna y perversa, en medio de la cual resplandecéis como luminares en el mundo; </a:t>
            </a:r>
          </a:p>
          <a:p>
            <a:pPr>
              <a:buNone/>
            </a:pPr>
            <a:r>
              <a:rPr lang="es-CO" sz="4400" dirty="0" smtClean="0"/>
              <a:t>   </a:t>
            </a:r>
          </a:p>
          <a:p>
            <a:pPr algn="ctr">
              <a:buNone/>
            </a:pPr>
            <a:r>
              <a:rPr lang="es-CO" sz="4400" dirty="0" smtClean="0"/>
              <a:t>     </a:t>
            </a:r>
            <a:r>
              <a:rPr lang="es-CO" sz="4400" baseline="30000" dirty="0" smtClean="0"/>
              <a:t>16</a:t>
            </a:r>
            <a:r>
              <a:rPr lang="es-CO" sz="4400" dirty="0" smtClean="0"/>
              <a:t> asidos de la palabra de vida, para que en el día de Cristo yo pueda gloriarme de que no he corrido en vano, ni en vano he trabajado.  </a:t>
            </a:r>
            <a:r>
              <a:rPr lang="es-CO" sz="4400" baseline="30000" dirty="0" smtClean="0"/>
              <a:t>17</a:t>
            </a:r>
            <a:r>
              <a:rPr lang="es-CO" sz="4400" dirty="0" smtClean="0"/>
              <a:t> Y aunque sea derramado en libación sobre el sacrificio y servicio de vuestra fe, me gozo y regocijo con todos vosotros.  </a:t>
            </a:r>
            <a:r>
              <a:rPr lang="es-CO" sz="4400" baseline="30000" dirty="0" smtClean="0"/>
              <a:t>18</a:t>
            </a:r>
            <a:r>
              <a:rPr lang="es-CO" sz="4400" dirty="0" smtClean="0"/>
              <a:t> Y asimismo gozaos y regocijaos también vosotros conmigo. </a:t>
            </a:r>
            <a:endParaRPr lang="es-CO" dirty="0" smtClean="0"/>
          </a:p>
          <a:p>
            <a:endParaRPr lang="es-CO" dirty="0"/>
          </a:p>
        </p:txBody>
      </p:sp>
      <p:sp>
        <p:nvSpPr>
          <p:cNvPr id="4" name="3 Terminador"/>
          <p:cNvSpPr/>
          <p:nvPr/>
        </p:nvSpPr>
        <p:spPr>
          <a:xfrm>
            <a:off x="899592" y="548680"/>
            <a:ext cx="2808312" cy="445768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b="1" baseline="30000" dirty="0" smtClean="0"/>
              <a:t>Filipenses 2:12-18.       </a:t>
            </a:r>
            <a:endParaRPr lang="es-CO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967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s-CO" sz="2800" dirty="0" smtClean="0"/>
              <a:t>    Pablo exhorta a los Filipenses mucho más que a vivir en unidad; </a:t>
            </a:r>
            <a:r>
              <a:rPr lang="es-CO" sz="2800" dirty="0" smtClean="0">
                <a:solidFill>
                  <a:srgbClr val="0070C0"/>
                </a:solidFill>
              </a:rPr>
              <a:t>los exhorta a vivir una vida que conduzca a la salvación de Dios en el tiempo y en la eternidad.</a:t>
            </a:r>
          </a:p>
        </p:txBody>
      </p:sp>
      <p:sp>
        <p:nvSpPr>
          <p:cNvPr id="4" name="3 Bisel"/>
          <p:cNvSpPr/>
          <p:nvPr/>
        </p:nvSpPr>
        <p:spPr>
          <a:xfrm>
            <a:off x="395536" y="260648"/>
            <a:ext cx="8496944" cy="1224136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3600" b="1" dirty="0" smtClean="0">
              <a:solidFill>
                <a:schemeClr val="bg1"/>
              </a:solidFill>
            </a:endParaRPr>
          </a:p>
          <a:p>
            <a:pPr algn="ctr"/>
            <a:r>
              <a:rPr lang="es-CO" sz="3600" b="1" dirty="0" smtClean="0">
                <a:solidFill>
                  <a:schemeClr val="bg1"/>
                </a:solidFill>
              </a:rPr>
              <a:t>LA COOPERACIÓN EN LA SALVACIÓN</a:t>
            </a:r>
            <a:br>
              <a:rPr lang="es-CO" sz="3600" b="1" dirty="0" smtClean="0">
                <a:solidFill>
                  <a:schemeClr val="bg1"/>
                </a:solidFill>
              </a:rPr>
            </a:br>
            <a:endParaRPr lang="es-CO" sz="3600" b="1" dirty="0">
              <a:solidFill>
                <a:schemeClr val="bg1"/>
              </a:solidFill>
            </a:endParaRPr>
          </a:p>
        </p:txBody>
      </p:sp>
      <p:sp>
        <p:nvSpPr>
          <p:cNvPr id="6" name="5 Pentágono"/>
          <p:cNvSpPr/>
          <p:nvPr/>
        </p:nvSpPr>
        <p:spPr>
          <a:xfrm>
            <a:off x="467544" y="3140968"/>
            <a:ext cx="5256584" cy="3456384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CO" sz="2800" dirty="0" smtClean="0"/>
              <a:t>En los </a:t>
            </a:r>
            <a:r>
              <a:rPr lang="es-CO" sz="2800" dirty="0" smtClean="0">
                <a:solidFill>
                  <a:srgbClr val="FF0000"/>
                </a:solidFill>
              </a:rPr>
              <a:t>versículos 12 y 13:</a:t>
            </a:r>
            <a:r>
              <a:rPr lang="es-CO" sz="2800" dirty="0" smtClean="0"/>
              <a:t> «</a:t>
            </a:r>
            <a:r>
              <a:rPr lang="es-CO" sz="2800" dirty="0" smtClean="0">
                <a:solidFill>
                  <a:srgbClr val="0070C0"/>
                </a:solidFill>
              </a:rPr>
              <a:t>Ocupaos en vuestra salvación con temor y temblor</a:t>
            </a:r>
            <a:r>
              <a:rPr lang="es-CO" sz="2800" dirty="0" smtClean="0"/>
              <a:t>; porque Dios es el que en vosotros obra así el querer como el hacer, por su buena voluntad.»</a:t>
            </a:r>
          </a:p>
        </p:txBody>
      </p:sp>
      <p:pic>
        <p:nvPicPr>
          <p:cNvPr id="16386" name="Picture 2" descr="http://t0.gstatic.com/images?q=tbn:ANd9GcTE05vJ9MroqNwk6hEi3hrWbLP68McZN7WZ6s9XWpCVFja7BbU8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212976"/>
            <a:ext cx="2952328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050904" cy="6453336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i="1" dirty="0" smtClean="0"/>
              <a:t>     </a:t>
            </a:r>
            <a:r>
              <a:rPr lang="es-CO" i="1" u="sng" dirty="0" smtClean="0"/>
              <a:t>Ocupaos en vuestra salvación;</a:t>
            </a:r>
            <a:r>
              <a:rPr lang="es-CO" i="1" dirty="0" smtClean="0"/>
              <a:t> la palabra que usa para ocupaos es katergázesthai, que contiene siempre la idea de </a:t>
            </a:r>
            <a:r>
              <a:rPr lang="es-CO" i="1" u="sng" dirty="0" smtClean="0"/>
              <a:t>llevar a su culminación.</a:t>
            </a:r>
            <a:r>
              <a:rPr lang="es-CO" i="1" dirty="0" smtClean="0"/>
              <a:t> Es como si Pablo dijera: 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«</a:t>
            </a:r>
            <a:r>
              <a:rPr lang="es-CO" b="1" i="1" u="sng" dirty="0" smtClean="0">
                <a:solidFill>
                  <a:srgbClr val="0070C0"/>
                </a:solidFill>
              </a:rPr>
              <a:t>¡No os paréis a mitad de camino!</a:t>
            </a:r>
            <a:r>
              <a:rPr lang="es-CO" i="1" dirty="0" smtClean="0"/>
              <a:t> </a:t>
            </a:r>
            <a:r>
              <a:rPr lang="es-CO" b="1" i="1" u="sng" dirty="0" smtClean="0"/>
              <a:t>Seguid adelante hasta que la obra de vuestra salvación se realice plenamente en vosotros.»</a:t>
            </a:r>
            <a:r>
              <a:rPr lang="es-CO" i="1" dirty="0" smtClean="0"/>
              <a:t> Ningún cristiano debería conformarse con nada menos que los beneficios totales del Evangelio.</a:t>
            </a:r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15364" name="Picture 4" descr="http://t3.gstatic.com/images?q=tbn:ANd9GcReKFuGvxU3s70Ms2KB7fBF2N-LtifcGM4BpmWovTSXxIX4WWA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84784"/>
            <a:ext cx="3168352" cy="33843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690864" cy="612068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300" dirty="0" smtClean="0"/>
              <a:t> </a:t>
            </a:r>
            <a:r>
              <a:rPr lang="es-CO" sz="4800" dirty="0" smtClean="0"/>
              <a:t>" </a:t>
            </a:r>
            <a:r>
              <a:rPr lang="es-CO" sz="4800" b="1" u="sng" dirty="0" smtClean="0">
                <a:solidFill>
                  <a:srgbClr val="0070C0"/>
                </a:solidFill>
              </a:rPr>
              <a:t>Porque Dios es el que en vosotros </a:t>
            </a:r>
            <a:r>
              <a:rPr lang="es-CO" sz="4800" b="1" i="1" u="sng" dirty="0" smtClean="0">
                <a:solidFill>
                  <a:srgbClr val="0070C0"/>
                </a:solidFill>
              </a:rPr>
              <a:t>obra así el </a:t>
            </a:r>
            <a:r>
              <a:rPr lang="es-CO" sz="4800" b="1" i="1" u="sng" dirty="0" smtClean="0">
                <a:solidFill>
                  <a:srgbClr val="FF0000"/>
                </a:solidFill>
              </a:rPr>
              <a:t>querer</a:t>
            </a:r>
            <a:r>
              <a:rPr lang="es-CO" sz="4800" b="1" i="1" u="sng" dirty="0" smtClean="0">
                <a:solidFill>
                  <a:srgbClr val="0070C0"/>
                </a:solidFill>
              </a:rPr>
              <a:t> como el </a:t>
            </a:r>
            <a:r>
              <a:rPr lang="es-CO" sz="4800" b="1" i="1" u="sng" dirty="0" smtClean="0">
                <a:solidFill>
                  <a:srgbClr val="FF0000"/>
                </a:solidFill>
              </a:rPr>
              <a:t>hacer</a:t>
            </a:r>
            <a:r>
              <a:rPr lang="es-CO" sz="4800" b="1" i="1" u="sng" dirty="0" smtClean="0">
                <a:solidFill>
                  <a:srgbClr val="0070C0"/>
                </a:solidFill>
              </a:rPr>
              <a:t>, por su buena voluntad</a:t>
            </a:r>
            <a:r>
              <a:rPr lang="es-CO" sz="4800" i="1" dirty="0" smtClean="0"/>
              <a:t>.» Hay aquí dos cosas significativas;… la acción de Dios, y.. una acción efectiva.</a:t>
            </a:r>
            <a:r>
              <a:rPr lang="es-CO" sz="3500" i="1" dirty="0" smtClean="0"/>
              <a:t>   </a:t>
            </a:r>
            <a:endParaRPr lang="es-CO" sz="3500" dirty="0"/>
          </a:p>
        </p:txBody>
      </p:sp>
      <p:sp>
        <p:nvSpPr>
          <p:cNvPr id="70658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GwAAAQUBAQAAAAAAAAAAAAAAAgABAwQFBgf/xAA2EAACAgEDAwMCBAMHBQAAAAABAgARAwQSITFBUQUiYRNxBjKBkRRCUgehscHR4fAVIzNy8f/EABkBAAMBAQEAAAAAAAAAAAAAAAABAgMEBf/EAB4RAQEAAgMBAQEBAAAAAAAAAAABAhEDEiExE0FR/9oADAMBAAIRAxEAPwDeUQgIhHmjySAhRARwIAh0hCKOIgUVR6j1Cg1RiJIBGIiNh/iXWNptEMeMkZMpoEeO845mC950n4vP/c06+FY/uROUcM2Sgese2mGJPkJMsaXV5NPlXLiba68iU3BTg3DwLvNHxCXa8sdPStJmGo0+PMvR1BlgSj6Un0vT9OlURjFiXgZTmPFEOY8AUaPFEDRRRRkaKo8UAriFBEOJRxHjCEIA8UQjgcxA4hARgJa0emfU5lxpxfU+BEqTaJcZY0oJPgCauh9FbJTandjXx3P+k1tJocGlT2Lb/wBR7yRshA9/Fc8SLXRjx6+uJ/tD9LTHh0h0uNVBDK3zyCJ5qcZXKfaRVz2r8ZY8T+jszFBlxnelnmu9D7TybUhWYkmrPYdJPZvMYys1sOVP7QMRCNcn1eFseNGOoRma7Vbtee/HeV1UWL5lYs+T16PoGL6XEWHu2gH9paE5L0P1RtHS5Nz4G5ZL/vHzOtUpkxrlxOHxuLDD/D7zTbjyxPUcRgYUEmiiijIo0eIwBoojFAK4hCNHiUIQhBEeAEI4ggx7iNIvWbnoGLh8tc9BMFTzOj9BN6U7eze6TW3FPWlmyBVq6mdqtXWNv6qNfMvZse7ic36ofpOoxsw93RlIB/XpJdNZX4zyZX1ulbHu3pgHa6u7nEa0lX5G0N7vse89HLX6pZO4KFQNfxz/AIzH/EHouHKHZMYG8dQPyN2P2PeCJ44DKCftBRCaAkx0uX+IbEwIKk7v0lgYdvQRwsr4WMUoHib3oetbBeB2Oxzf2MxNhrpLWmx5C60pPIlsMnZgDqI8jRvaIZgxEDHgXFcYHGiviKMjxo8aAVwYrgxwZKhg1FcG4r+YAVxboF/MFjAJ1azOk/DLgplxqRuJuj3nKNlCJZPAl/0TXbc2/GeQLr48Sb8bcV9dnkVq9wricx+IErTNt3WPdQua3/Us2ShWNVI/9j/pMz1XE+tRsWPKT2IUcfvIdVUNEn8RqA4qlCng8Fq/4ZoZM2BGIZlPUEfEzdNptViUI7lEx8dLI/SHkxYzSAM6lf8AyBaH/wBla2mMz1zQac5GGhQVkpsmTvx0A+P9pjZNFjw8vyfInUAIMZVAOOokGRUNAqAPHWOTSbHK5SGYIqn44mhoyuFfcPe3Tb/L95rnT4vyogB83M/Pptl0KN81KY5YVcQjJyCa7CWF4HQ1KWHKEQbuoFXI82bNkRkx5Cr1xtW6HmTcpGc48rfI0Sw5HjrEDYmDnx6jICP4nKdq+0gAbj3uU9F65nXOMT0wFiv6v94Y545fFZ8OeE3XVgwgZV0mqx6nGHxtYPbuJYBlMh3HuBFGStcVwN0bdEpJcVyIvGLwCUmRu5AsSJs6LwzrfgSvl1BIIRGJ+0AWq1N49oI56wvSNT9HUrfQzO2OWs8X5Mmw4mV1KkPZPAviPXjTHx22m1GIk/UyFRXQLZ/bxJlzAqAr0K52ipyyZMmAMHIB7gtz/hJ9Pq0YW+QrXwTIsdE5P9dF9Js+QU1fNdoGo04bLWnbf/UAZmYfU9w+njYhQOt8maeg1bpj3AAljRHc/eL0+21PLpcytb42A6kkSLNtI3KBQ6HzNL1f1DbpDjX8z0D5AmFjV8xGJfzeN1CZ5cvW6bYcfabSNk2oDagyvmcBiS421fiV9c2THewoKJPtIrj/AHlL+NyHKA+JGNUA9BW+OeP1k/rtX5avqXLqE6blWxYN3/wyumpyB+BfFswHQfMiZsbMb20TRAPSBmxqrJ7w6ng1YofIMjVvtO3HG+LufVMo920sy3weZy+tRl1DZABTG6HabH1Xx42ULvVl471z2lLNlYuQUBJFWe004sLL4w5uSWaqT0bXnTZU5IQ8N4qdmDORw+lZseqRWVSli68TrEJoToeflrfiW48CPuECZbahF6sBIW1l3sQn5PAlHLqyPyUPmVMmoY/mNytKajapzwWVftyY31sajdkyk/c/5TGfOexkLZb+8NHI2H9RwqTtQmVsvqTtwqhRMwuTB3GGldWhjynJkG5ySe5M1hqMKgLgJYjjfXH6Tn8Z7XOi9D02+szjofaI/FyfxZwabUagDIxJB7sbMIoynYQev6GbWEA0MhoHx1EmzabCmMsrhl6c9ZO19YxMGnO7uvx1mn9dkwqSgKqONhoxmwECyNg7Su+ReEXt/fJo1pF6lq31e0lCu0dd3eQNkcoF28bfbZEsZEORjZFdwRJv4W0A91UL8CRlhK0wzyjJ1Gf6upZjjA49yDgHzKWtykXSBUJ4FdP9Zp+oabbTEc9BKGpw2q72odlk48UlPPnyvxmo7nICfcSf5ubmq+Aq6KyKCeKIu42n0q4irL7i3x0rzLzLtKuAL638/E06xz3OoNPo2GTaCo5oDux888ASXJgOZhjy48YQnm+ZZQkk7lokdI7NREcmmFy2gOLGMiqgFk7jtFV8nzLQEBVo2TdwxGQxHgjiPAOJZjIWMstjPiCcSkc2JouKbGRmT5VUEgESAwXDXFcYg3EBBSbEfcJ1/omoRdIqAc3yZx+PgzU9N1YwP7gSp/uisErssarkG7GxB7i+kNTkTrwPmZmm1KuoIPBls6kqnDftJ0vcFqNSTd8EiUkJ3g3UbNqST5/SQ/Vv+UXDSLks5nYMAv5et1LGFG2NkRgUHQE/5TPXM6NYaC+pctRJ+9x6Kckg8rZXcqSGB+JBsVdwDc/Ar9IWTJnZOeB8SFTzDSLmnwrtYGzx05k5csyn2gDpxIFbiSCKouVqcN8xwbgLDESdpAYQMjEMQAx1jwQY8DcbkzkcAys+RifzGE0iIuaaaaA3JgkSSjFtgqIqj1JPp32MIYj4gNo1ElS4S4j4lnFpmPXgQLsm0eqfFxdqe00secMoo9ZSx6dR1llFroKiR2Tbo+87SCAb71yIAiMC7UiZGzfEkqCVgWwWfJhLFVQhxBKVJMsgUyZTJoSCEIAhCASCGJGDDEQEI9wY8FONKHxB+mfEuBR4hBQO01VtSGEntHGAntLoAhARDaqmDzcsJjX+mSARxERLjUdBJFUeIwhCAEBCAjDpHERCEUQjiANUREeKBUNRqhGKMjrJVgLJFiGhqYQMEQhAxgwwZGIQkgdx7giPAP/Z"/>
          <p:cNvSpPr>
            <a:spLocks noChangeAspect="1" noChangeArrowheads="1"/>
          </p:cNvSpPr>
          <p:nvPr/>
        </p:nvSpPr>
        <p:spPr bwMode="auto">
          <a:xfrm>
            <a:off x="63500" y="-431800"/>
            <a:ext cx="1162050" cy="876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0660" name="AutoShape 4" descr="data:image/jpeg;base64,/9j/4AAQSkZJRgABAQAAAQABAAD/2wBDAAkGBwgHBgkIBwgKCgkLDRYPDQwMDRsUFRAWIB0iIiAdHx8kKDQsJCYxJx8fLT0tMTU3Ojo6Iys/RD84QzQ5Ojf/2wBDAQoKCg0MDRoPDxo3JR8lNzc3Nzc3Nzc3Nzc3Nzc3Nzc3Nzc3Nzc3Nzc3Nzc3Nzc3Nzc3Nzc3Nzc3Nzc3Nzc3Nzf/wAARCACLALoDASIAAhEBAxEB/8QAGwAAAQUBAQAAAAAAAAAAAAAAAgABAwQFBgf/xAA2EAACAgEDAwMCBAMHBQAAAAABAgARAwQSITFBUQUiYRNxBjKBkRRCUgehscHR4fAVIzNy8f/EABkBAAMBAQEAAAAAAAAAAAAAAAABAgMEBf/EAB4RAQEAAgMBAQEBAAAAAAAAAAABAhEDEiExE0FR/9oADAMBAAIRAxEAPwDeUQgIhHmjySAhRARwIAh0hCKOIgUVR6j1Cg1RiJIBGIiNh/iXWNptEMeMkZMpoEeO845mC950n4vP/c06+FY/uROUcM2Sgese2mGJPkJMsaXV5NPlXLiba68iU3BTg3DwLvNHxCXa8sdPStJmGo0+PMvR1BlgSj6Un0vT9OlURjFiXgZTmPFEOY8AUaPFEDRRRRkaKo8UAriFBEOJRxHjCEIA8UQjgcxA4hARgJa0emfU5lxpxfU+BEqTaJcZY0oJPgCauh9FbJTandjXx3P+k1tJocGlT2Lb/wBR7yRshA9/Fc8SLXRjx6+uJ/tD9LTHh0h0uNVBDK3zyCJ5qcZXKfaRVz2r8ZY8T+jszFBlxnelnmu9D7TybUhWYkmrPYdJPZvMYys1sOVP7QMRCNcn1eFseNGOoRma7Vbtee/HeV1UWL5lYs+T16PoGL6XEWHu2gH9paE5L0P1RtHS5Nz4G5ZL/vHzOtUpkxrlxOHxuLDD/D7zTbjyxPUcRgYUEmiiijIo0eIwBoojFAK4hCNHiUIQhBEeAEI4ggx7iNIvWbnoGLh8tc9BMFTzOj9BN6U7eze6TW3FPWlmyBVq6mdqtXWNv6qNfMvZse7ic36ofpOoxsw93RlIB/XpJdNZX4zyZX1ulbHu3pgHa6u7nEa0lX5G0N7vse89HLX6pZO4KFQNfxz/AIzH/EHouHKHZMYG8dQPyN2P2PeCJ44DKCftBRCaAkx0uX+IbEwIKk7v0lgYdvQRwsr4WMUoHib3oetbBeB2Oxzf2MxNhrpLWmx5C60pPIlsMnZgDqI8jRvaIZgxEDHgXFcYHGiviKMjxo8aAVwYrgxwZKhg1FcG4r+YAVxboF/MFjAJ1azOk/DLgplxqRuJuj3nKNlCJZPAl/0TXbc2/GeQLr48Sb8bcV9dnkVq9wricx+IErTNt3WPdQua3/Us2ShWNVI/9j/pMz1XE+tRsWPKT2IUcfvIdVUNEn8RqA4qlCng8Fq/4ZoZM2BGIZlPUEfEzdNptViUI7lEx8dLI/SHkxYzSAM6lf8AyBaH/wBla2mMz1zQac5GGhQVkpsmTvx0A+P9pjZNFjw8vyfInUAIMZVAOOokGRUNAqAPHWOTSbHK5SGYIqn44mhoyuFfcPe3Tb/L95rnT4vyogB83M/Pptl0KN81KY5YVcQjJyCa7CWF4HQ1KWHKEQbuoFXI82bNkRkx5Cr1xtW6HmTcpGc48rfI0Sw5HjrEDYmDnx6jICP4nKdq+0gAbj3uU9F65nXOMT0wFiv6v94Y545fFZ8OeE3XVgwgZV0mqx6nGHxtYPbuJYBlMh3HuBFGStcVwN0bdEpJcVyIvGLwCUmRu5AsSJs6LwzrfgSvl1BIIRGJ+0AWq1N49oI56wvSNT9HUrfQzO2OWs8X5Mmw4mV1KkPZPAviPXjTHx22m1GIk/UyFRXQLZ/bxJlzAqAr0K52ipyyZMmAMHIB7gtz/hJ9Pq0YW+QrXwTIsdE5P9dF9Js+QU1fNdoGo04bLWnbf/UAZmYfU9w+njYhQOt8maeg1bpj3AAljRHc/eL0+21PLpcytb42A6kkSLNtI3KBQ6HzNL1f1DbpDjX8z0D5AmFjV8xGJfzeN1CZ5cvW6bYcfabSNk2oDagyvmcBiS421fiV9c2THewoKJPtIrj/AHlL+NyHKA+JGNUA9BW+OeP1k/rtX5avqXLqE6blWxYN3/wyumpyB+BfFswHQfMiZsbMb20TRAPSBmxqrJ7w6ng1YofIMjVvtO3HG+LufVMo920sy3weZy+tRl1DZABTG6HabH1Xx42ULvVl471z2lLNlYuQUBJFWe004sLL4w5uSWaqT0bXnTZU5IQ8N4qdmDORw+lZseqRWVSli68TrEJoToeflrfiW48CPuECZbahF6sBIW1l3sQn5PAlHLqyPyUPmVMmoY/mNytKajapzwWVftyY31sajdkyk/c/5TGfOexkLZb+8NHI2H9RwqTtQmVsvqTtwqhRMwuTB3GGldWhjynJkG5ySe5M1hqMKgLgJYjjfXH6Tn8Z7XOi9D02+szjofaI/FyfxZwabUagDIxJB7sbMIoynYQev6GbWEA0MhoHx1EmzabCmMsrhl6c9ZO19YxMGnO7uvx1mn9dkwqSgKqONhoxmwECyNg7Su+ReEXt/fJo1pF6lq31e0lCu0dd3eQNkcoF28bfbZEsZEORjZFdwRJv4W0A91UL8CRlhK0wzyjJ1Gf6upZjjA49yDgHzKWtykXSBUJ4FdP9Zp+oabbTEc9BKGpw2q72odlk48UlPPnyvxmo7nICfcSf5ubmq+Aq6KyKCeKIu42n0q4irL7i3x0rzLzLtKuAL638/E06xz3OoNPo2GTaCo5oDux888ASXJgOZhjy48YQnm+ZZQkk7lokdI7NREcmmFy2gOLGMiqgFk7jtFV8nzLQEBVo2TdwxGQxHgjiPAOJZjIWMstjPiCcSkc2JouKbGRmT5VUEgESAwXDXFcYg3EBBSbEfcJ1/omoRdIqAc3yZx+PgzU9N1YwP7gSp/uisErssarkG7GxB7i+kNTkTrwPmZmm1KuoIPBls6kqnDftJ0vcFqNSTd8EiUkJ3g3UbNqST5/SQ/Vv+UXDSLks5nYMAv5et1LGFG2NkRgUHQE/5TPXM6NYaC+pctRJ+9x6Kckg8rZXcqSGB+JBsVdwDc/Ar9IWTJnZOeB8SFTzDSLmnwrtYGzx05k5csyn2gDpxIFbiSCKouVqcN8xwbgLDESdpAYQMjEMQAx1jwQY8DcbkzkcAys+RifzGE0iIuaaaaA3JgkSSjFtgqIqj1JPp32MIYj4gNo1ElS4S4j4lnFpmPXgQLsm0eqfFxdqe00secMoo9ZSx6dR1llFroKiR2Tbo+87SCAb71yIAiMC7UiZGzfEkqCVgWwWfJhLFVQhxBKVJMsgUyZTJoSCEIAhCASCGJGDDEQEI9wY8FONKHxB+mfEuBR4hBQO01VtSGEntHGAntLoAhARDaqmDzcsJjX+mSARxERLjUdBJFUeIwhCAEBCAjDpHERCEUQjiANUREeKBUNRqhGKMjrJVgLJFiGhqYQMEQhAxgwwZGIQkgdx7giPAP/Z"/>
          <p:cNvSpPr>
            <a:spLocks noChangeAspect="1" noChangeArrowheads="1"/>
          </p:cNvSpPr>
          <p:nvPr/>
        </p:nvSpPr>
        <p:spPr bwMode="auto">
          <a:xfrm>
            <a:off x="63500" y="-431800"/>
            <a:ext cx="1162050" cy="876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70666" name="Picture 10" descr="http://t2.gstatic.com/images?q=tbn:ANd9GcR3H8W6LjXq8qTXnkkMW4AmCY4D5FlxnWGfNAagbN_tZxKKWv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80728"/>
            <a:ext cx="3168352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t2.gstatic.com/images?q=tbn:ANd9GcQrF3ZnGRv07e_NADucLrM9p7prZ-HhxqDMaM6gSqyd9eyQt7J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2592288" cy="3240360"/>
          </a:xfrm>
          <a:prstGeom prst="rect">
            <a:avLst/>
          </a:prstGeom>
          <a:noFill/>
        </p:spPr>
      </p:pic>
      <p:pic>
        <p:nvPicPr>
          <p:cNvPr id="5" name="Picture 8" descr="http://t3.gstatic.com/images?q=tbn:ANd9GcQLDvulNqBFMiUjJYGWynQPgeq33HismeZna7Il__4LTKZvNAuxT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564904"/>
            <a:ext cx="2736304" cy="324036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04664"/>
            <a:ext cx="8640960" cy="175432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i="1" dirty="0" smtClean="0"/>
              <a:t>La obra de Dios no se puede frustrar, ni quedarse a medias; tiene que ser efectiva y completa</a:t>
            </a:r>
          </a:p>
        </p:txBody>
      </p:sp>
      <p:sp>
        <p:nvSpPr>
          <p:cNvPr id="7" name="6 Flecha derecha"/>
          <p:cNvSpPr/>
          <p:nvPr/>
        </p:nvSpPr>
        <p:spPr>
          <a:xfrm>
            <a:off x="2843808" y="2132856"/>
            <a:ext cx="3240360" cy="403244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i="1" dirty="0" smtClean="0"/>
              <a:t>Se inicia con el bautismo, y culmina en la tierra nueva, con Jesús</a:t>
            </a:r>
            <a:endParaRPr lang="es-CO" sz="2400" b="1" dirty="0"/>
          </a:p>
        </p:txBody>
      </p:sp>
      <p:sp>
        <p:nvSpPr>
          <p:cNvPr id="8" name="7 Rectángulo"/>
          <p:cNvSpPr/>
          <p:nvPr/>
        </p:nvSpPr>
        <p:spPr>
          <a:xfrm>
            <a:off x="251520" y="6237312"/>
            <a:ext cx="8568952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b="1" dirty="0" smtClean="0"/>
              <a:t>En este trayecto, si la persona permanece en Cristo, el carácter es transformado.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5253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CO" dirty="0" smtClean="0"/>
              <a:t>          </a:t>
            </a:r>
            <a:r>
              <a:rPr lang="es-CO" sz="3600" b="1" u="sng" dirty="0" smtClean="0">
                <a:solidFill>
                  <a:srgbClr val="FF0000"/>
                </a:solidFill>
              </a:rPr>
              <a:t> Este pasaje presenta perfectamente la obra de la salvación.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dirty="0" smtClean="0"/>
              <a:t>  </a:t>
            </a:r>
            <a:r>
              <a:rPr lang="es-CO" sz="3400" b="1" dirty="0" smtClean="0">
                <a:solidFill>
                  <a:srgbClr val="FF0000"/>
                </a:solidFill>
              </a:rPr>
              <a:t>(i)</a:t>
            </a:r>
            <a:r>
              <a:rPr lang="es-CO" b="1" u="sng" dirty="0" smtClean="0">
                <a:solidFill>
                  <a:srgbClr val="0070C0"/>
                </a:solidFill>
              </a:rPr>
              <a:t> La salvación es cosa de Dios. </a:t>
            </a:r>
          </a:p>
          <a:p>
            <a:pPr algn="ctr">
              <a:buNone/>
            </a:pPr>
            <a:r>
              <a:rPr lang="es-CO" i="1" dirty="0" smtClean="0"/>
              <a:t> </a:t>
            </a:r>
          </a:p>
          <a:p>
            <a:pPr algn="ctr">
              <a:buNone/>
            </a:pPr>
            <a:r>
              <a:rPr lang="es-CO" i="1" dirty="0" smtClean="0"/>
              <a:t>    (a) </a:t>
            </a:r>
            <a:r>
              <a:rPr lang="es-CO" b="1" i="1" dirty="0" smtClean="0">
                <a:solidFill>
                  <a:srgbClr val="FF0000"/>
                </a:solidFill>
              </a:rPr>
              <a:t>Es Dios Quien obra en nosotros el deseo de ser salvos</a:t>
            </a:r>
            <a:r>
              <a:rPr lang="es-CO" i="1" dirty="0" smtClean="0"/>
              <a:t> </a:t>
            </a:r>
          </a:p>
          <a:p>
            <a:pPr algn="ctr">
              <a:buNone/>
            </a:pPr>
            <a:r>
              <a:rPr lang="es-CO" i="1" dirty="0" smtClean="0"/>
              <a:t>      Es verdad que "</a:t>
            </a:r>
            <a:r>
              <a:rPr lang="es-CO" b="1" i="1" dirty="0" smtClean="0"/>
              <a:t> nuestros corazones están inquietos. hasta que encuentran el reposo en Él</a:t>
            </a:r>
            <a:r>
              <a:rPr lang="es-CO" i="1" dirty="0" smtClean="0"/>
              <a:t>," y también lo es que «</a:t>
            </a:r>
            <a:r>
              <a:rPr lang="es-CO" b="1" i="1" dirty="0" smtClean="0"/>
              <a:t>no habríamos podido ni siquiera empezar a buscarle si no fuera porque El ya nos ha encontrado.» </a:t>
            </a:r>
          </a:p>
          <a:p>
            <a:pPr>
              <a:buNone/>
            </a:pPr>
            <a:r>
              <a:rPr lang="es-CO" i="1" dirty="0" smtClean="0"/>
              <a:t>     </a:t>
            </a:r>
          </a:p>
          <a:p>
            <a:pPr algn="ctr">
              <a:buNone/>
            </a:pPr>
            <a:r>
              <a:rPr lang="es-CO" i="1" dirty="0" smtClean="0"/>
              <a:t>      El deseo de la salvación de Dios no lo alumbra ninguna emoción humana, sino Dios mismo. El principio del proceso de nuestra salvación lo despierta Dios. </a:t>
            </a:r>
          </a:p>
          <a:p>
            <a:pPr algn="ctr">
              <a:buNone/>
            </a:pPr>
            <a:r>
              <a:rPr lang="es-CO" i="1" dirty="0" smtClean="0"/>
              <a:t>     (b) </a:t>
            </a:r>
            <a:r>
              <a:rPr lang="es-CO" b="1" i="1" dirty="0" smtClean="0">
                <a:solidFill>
                  <a:srgbClr val="FF0000"/>
                </a:solidFill>
              </a:rPr>
              <a:t>La continuación de ese proceso depende de Dios. </a:t>
            </a:r>
          </a:p>
          <a:p>
            <a:pPr algn="ctr">
              <a:buNone/>
            </a:pPr>
            <a:r>
              <a:rPr lang="es-CO" i="1" dirty="0" smtClean="0"/>
              <a:t>Sin Su ayuda no podemos progresar en la bondad, ni conquistar ningún pecado, ni lograr ninguna virtud.</a:t>
            </a:r>
          </a:p>
          <a:p>
            <a:pPr algn="ctr">
              <a:buNone/>
            </a:pPr>
            <a:r>
              <a:rPr lang="es-CO" i="1" dirty="0" smtClean="0"/>
              <a:t> (c) </a:t>
            </a:r>
            <a:r>
              <a:rPr lang="es-CO" b="1" i="1" dirty="0" smtClean="0">
                <a:solidFill>
                  <a:srgbClr val="FF0000"/>
                </a:solidFill>
              </a:rPr>
              <a:t>El final del proceso de nuestra salvación está en Dios, porque es la amistad con Dios, cuando somos Suyos y Él es nuestro.</a:t>
            </a:r>
          </a:p>
          <a:p>
            <a:pPr>
              <a:buNone/>
            </a:pPr>
            <a:r>
              <a:rPr lang="es-CO" i="1" dirty="0" smtClean="0"/>
              <a:t>  </a:t>
            </a:r>
          </a:p>
          <a:p>
            <a:pPr algn="ctr">
              <a:buNone/>
            </a:pPr>
            <a:r>
              <a:rPr lang="es-CO" i="1" dirty="0" smtClean="0"/>
              <a:t> </a:t>
            </a:r>
            <a:r>
              <a:rPr lang="es-CO" b="1" i="1" u="sng" dirty="0" smtClean="0">
                <a:solidFill>
                  <a:srgbClr val="0070C0"/>
                </a:solidFill>
              </a:rPr>
              <a:t>La obra de nuestra salvación empieza, prosigue y termina en Dios.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26469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(ii)</a:t>
            </a:r>
            <a:r>
              <a:rPr lang="es-CO" dirty="0" smtClean="0"/>
              <a:t> </a:t>
            </a:r>
            <a:r>
              <a:rPr lang="es-CO" b="1" dirty="0" smtClean="0">
                <a:solidFill>
                  <a:srgbClr val="0070C0"/>
                </a:solidFill>
              </a:rPr>
              <a:t>Esto tiene otra cara.</a:t>
            </a:r>
            <a:r>
              <a:rPr lang="es-CO" dirty="0" smtClean="0"/>
              <a:t> </a:t>
            </a:r>
          </a:p>
          <a:p>
            <a:pPr algn="ctr">
              <a:buNone/>
            </a:pPr>
            <a:r>
              <a:rPr lang="es-CO" sz="3400" b="1" u="sng" dirty="0" smtClean="0">
                <a:solidFill>
                  <a:srgbClr val="FF0000"/>
                </a:solidFill>
              </a:rPr>
              <a:t>La salvación es cosa del ser humano. </a:t>
            </a:r>
            <a:endParaRPr lang="es-CO" dirty="0" smtClean="0"/>
          </a:p>
          <a:p>
            <a:pPr algn="ctr">
              <a:buNone/>
            </a:pPr>
            <a:endParaRPr lang="es-CO" sz="3400" b="1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sz="3400" b="1" u="sng" dirty="0" smtClean="0">
                <a:solidFill>
                  <a:srgbClr val="0070C0"/>
                </a:solidFill>
              </a:rPr>
              <a:t>«Ocupaos de vuestra propia salvación,»</a:t>
            </a:r>
            <a:r>
              <a:rPr lang="es-CO" dirty="0" smtClean="0"/>
              <a:t> pide Pablo. </a:t>
            </a:r>
          </a:p>
          <a:p>
            <a:pPr algn="ctr">
              <a:buNone/>
            </a:pPr>
            <a:r>
              <a:rPr lang="es-CO" sz="3400" b="1" u="sng" dirty="0" smtClean="0">
                <a:solidFill>
                  <a:srgbClr val="FF0000"/>
                </a:solidFill>
              </a:rPr>
              <a:t>Sin la cooperación de la persona, hasta Dios es incapaz.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 Uno puede estar enfermo, y el médico receta las medicinas que le pueden sanar; </a:t>
            </a:r>
            <a:r>
              <a:rPr lang="es-CO" u="sng" dirty="0" smtClean="0">
                <a:solidFill>
                  <a:srgbClr val="0070C0"/>
                </a:solidFill>
              </a:rPr>
              <a:t>pero si no se las aplica y rechaza testarudamente toda ayuda, no tiene remedio.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  Así sucede con la salvación. Dios nos la ofrece; si no, no la conseguiríamos de ninguna manera. Pero nadie puede recibir la salvación a menos que responda al ofrecimiento de Dios y tome lo que Dios le da.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  No puede haber salvación aparte de Dios; pero lo que Dios ofrece, el ser humano lo tiene que recibir. No es nunca Dios el que retiene la salvación, sino la persona la que se priva de ella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6830219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</a:t>
            </a:r>
            <a:r>
              <a:rPr lang="es-CO" sz="2600" dirty="0" smtClean="0"/>
              <a:t>Cuando examinamos la línea de pensamiento de Pablo, en este pasaje encontramos cinco señales de la salvación.</a:t>
            </a:r>
          </a:p>
          <a:p>
            <a:pPr algn="ctr">
              <a:buNone/>
            </a:pPr>
            <a:r>
              <a:rPr lang="es-CO" sz="2600" dirty="0" smtClean="0"/>
              <a:t>    </a:t>
            </a:r>
            <a:r>
              <a:rPr lang="es-CO" sz="2600" b="1" dirty="0" smtClean="0">
                <a:solidFill>
                  <a:srgbClr val="FF0000"/>
                </a:solidFill>
              </a:rPr>
              <a:t>(i)</a:t>
            </a:r>
            <a:r>
              <a:rPr lang="es-CO" sz="2600" dirty="0" smtClean="0"/>
              <a:t> </a:t>
            </a:r>
            <a:r>
              <a:rPr lang="es-CO" sz="2600" b="1" u="sng" dirty="0" smtClean="0"/>
              <a:t>Está la señal de la acción </a:t>
            </a:r>
            <a:r>
              <a:rPr lang="es-CO" sz="2600" b="1" i="1" u="sng" dirty="0" smtClean="0"/>
              <a:t>efectiva</a:t>
            </a:r>
            <a:r>
              <a:rPr lang="es-CO" sz="2600" i="1" dirty="0" smtClean="0"/>
              <a:t>. </a:t>
            </a:r>
          </a:p>
          <a:p>
            <a:pPr algn="ctr">
              <a:buNone/>
            </a:pPr>
            <a:r>
              <a:rPr lang="es-CO" sz="2600" i="1" dirty="0" smtClean="0"/>
              <a:t>     </a:t>
            </a:r>
            <a:r>
              <a:rPr lang="es-CO" sz="2600" i="1" u="sng" dirty="0" smtClean="0">
                <a:solidFill>
                  <a:srgbClr val="0070C0"/>
                </a:solidFill>
              </a:rPr>
              <a:t>El cristiano debe dar evidencia constante en su vida diaria de que está ocupándose realmente de su propia salvación; día a día debe ir cumpliéndose más plenamente.</a:t>
            </a:r>
          </a:p>
          <a:p>
            <a:pPr algn="ctr">
              <a:buNone/>
            </a:pPr>
            <a:r>
              <a:rPr lang="es-CO" sz="2600" i="1" dirty="0" smtClean="0"/>
              <a:t>     La gran tragedia de muchos de nosotros es que no adelantamos nada nunca. Seguimos siendo víctimas de los mismos hábitos y esclavos de las mismas tentaciones y culpables de los mismos fracasos.</a:t>
            </a:r>
          </a:p>
          <a:p>
            <a:pPr algn="ctr">
              <a:buNone/>
            </a:pPr>
            <a:r>
              <a:rPr lang="es-CO" sz="2600" i="1" dirty="0" smtClean="0"/>
              <a:t> </a:t>
            </a:r>
            <a:r>
              <a:rPr lang="es-CO" sz="2600" i="1" u="sng" dirty="0" smtClean="0">
                <a:solidFill>
                  <a:srgbClr val="0070C0"/>
                </a:solidFill>
              </a:rPr>
              <a:t>Pero la verdadera vida cristiana debe ser un progreso continuo, porque es un viaje hacia Dios.</a:t>
            </a:r>
          </a:p>
        </p:txBody>
      </p:sp>
      <p:sp>
        <p:nvSpPr>
          <p:cNvPr id="4" name="3 Bisel"/>
          <p:cNvSpPr/>
          <p:nvPr/>
        </p:nvSpPr>
        <p:spPr>
          <a:xfrm>
            <a:off x="827584" y="260648"/>
            <a:ext cx="7920880" cy="1042416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600" b="1" dirty="0" smtClean="0">
                <a:solidFill>
                  <a:srgbClr val="002060"/>
                </a:solidFill>
              </a:rPr>
              <a:t>        LAS SEÑALES DE LA SALVACIÓN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000" dirty="0" smtClean="0"/>
              <a:t> </a:t>
            </a:r>
            <a:r>
              <a:rPr lang="es-CO" sz="4000" b="1" dirty="0" smtClean="0">
                <a:solidFill>
                  <a:srgbClr val="FF0000"/>
                </a:solidFill>
              </a:rPr>
              <a:t>(ii)</a:t>
            </a:r>
            <a:r>
              <a:rPr lang="es-CO" sz="4000" dirty="0" smtClean="0"/>
              <a:t> </a:t>
            </a:r>
            <a:r>
              <a:rPr lang="es-CO" sz="4000" b="1" u="sng" dirty="0" smtClean="0"/>
              <a:t>Está la señal del </a:t>
            </a:r>
            <a:r>
              <a:rPr lang="es-CO" sz="4000" b="1" i="1" u="sng" dirty="0" smtClean="0"/>
              <a:t>temor y temblor.</a:t>
            </a:r>
          </a:p>
          <a:p>
            <a:pPr algn="ctr">
              <a:buNone/>
            </a:pPr>
            <a:r>
              <a:rPr lang="es-CO" sz="4000" i="1" dirty="0" smtClean="0"/>
              <a:t>     No se trata del terror y del temblor del esclavo que le tiene un miedo cerval a su amo, (</a:t>
            </a:r>
            <a:r>
              <a:rPr lang="es-CO" sz="4000" i="1" u="sng" dirty="0" smtClean="0"/>
              <a:t>se aplica al miedo que es muí intenso</a:t>
            </a:r>
            <a:r>
              <a:rPr lang="es-CO" sz="4000" i="1" dirty="0" smtClean="0"/>
              <a:t>), ni tampoco del miedo y el temblor ante la perspectiva del castigo.</a:t>
            </a:r>
          </a:p>
          <a:p>
            <a:pPr algn="ctr">
              <a:buNone/>
            </a:pPr>
            <a:r>
              <a:rPr lang="es-CO" sz="4000" i="1" dirty="0" smtClean="0"/>
              <a:t>       </a:t>
            </a:r>
            <a:r>
              <a:rPr lang="es-CO" sz="4000" i="1" dirty="0" smtClean="0">
                <a:solidFill>
                  <a:srgbClr val="0070C0"/>
                </a:solidFill>
              </a:rPr>
              <a:t>El “temor y el temblor” Procede de dos cosas</a:t>
            </a:r>
            <a:r>
              <a:rPr lang="es-CO" sz="4000" i="1" dirty="0" smtClean="0"/>
              <a:t>. (</a:t>
            </a:r>
            <a:r>
              <a:rPr lang="es-CO" sz="4000" i="1" dirty="0" smtClean="0">
                <a:solidFill>
                  <a:srgbClr val="FF0000"/>
                </a:solidFill>
              </a:rPr>
              <a:t>1</a:t>
            </a:r>
            <a:r>
              <a:rPr lang="es-CO" sz="4000" i="1" dirty="0" smtClean="0"/>
              <a:t>), </a:t>
            </a:r>
            <a:r>
              <a:rPr lang="es-CO" sz="4000" b="1" i="1" u="sng" dirty="0" smtClean="0">
                <a:solidFill>
                  <a:srgbClr val="0070C0"/>
                </a:solidFill>
              </a:rPr>
              <a:t>de un sentimiento de nuestra propia criaturidad</a:t>
            </a:r>
            <a:r>
              <a:rPr lang="es-CO" sz="4000" i="1" dirty="0" smtClean="0"/>
              <a:t> (</a:t>
            </a:r>
            <a:r>
              <a:rPr lang="es-CO" sz="4000" u="sng" dirty="0" smtClean="0"/>
              <a:t>es decir, en virtud de que se sabe que  procede de Dios</a:t>
            </a:r>
            <a:r>
              <a:rPr lang="es-CO" sz="4000" dirty="0" smtClean="0"/>
              <a:t>) </a:t>
            </a:r>
            <a:r>
              <a:rPr lang="es-CO" sz="4000" i="1" dirty="0" smtClean="0"/>
              <a:t>y de nuestra propia impotencia para enfrentarnos triunfalmente con la vida. Es decir: no es el temor y temblor que nos hace escondernos de Dios, sino más bien el temor y temblor que nos impulsa a arrojarnos en Sus brazos, con la seguridad de que sin Su ayuda no podemos enfrentarnos efectivamente con la vida. </a:t>
            </a:r>
          </a:p>
          <a:p>
            <a:pPr algn="ctr">
              <a:buNone/>
            </a:pPr>
            <a:endParaRPr lang="es-CO" sz="4000" i="1" dirty="0" smtClean="0"/>
          </a:p>
          <a:p>
            <a:pPr algn="ctr">
              <a:buNone/>
            </a:pPr>
            <a:r>
              <a:rPr lang="es-CO" sz="4000" i="1" dirty="0" smtClean="0"/>
              <a:t>(</a:t>
            </a:r>
            <a:r>
              <a:rPr lang="es-CO" sz="4000" i="1" dirty="0" smtClean="0">
                <a:solidFill>
                  <a:srgbClr val="FF0000"/>
                </a:solidFill>
              </a:rPr>
              <a:t>2</a:t>
            </a:r>
            <a:r>
              <a:rPr lang="es-CO" sz="4000" i="1" dirty="0" smtClean="0"/>
              <a:t>)</a:t>
            </a:r>
            <a:r>
              <a:rPr lang="es-CO" sz="4000" b="1" i="1" u="sng" dirty="0" smtClean="0">
                <a:solidFill>
                  <a:srgbClr val="0070C0"/>
                </a:solidFill>
              </a:rPr>
              <a:t> Procede, del horror de ofender a Dios</a:t>
            </a:r>
            <a:r>
              <a:rPr lang="es-CO" sz="4000" i="1" dirty="0" smtClean="0"/>
              <a:t>. </a:t>
            </a:r>
            <a:r>
              <a:rPr lang="es-CO" sz="4000" b="1" i="1" u="sng" dirty="0" smtClean="0"/>
              <a:t>Cuando amamos de veras a una persona, no tememos el mal que nos pueda hacer</a:t>
            </a:r>
            <a:r>
              <a:rPr lang="es-CO" sz="4000" i="1" dirty="0" smtClean="0"/>
              <a:t>, sino el que le podamos hacer nosotros. El gran temor del cristiano es el crucificar a Cristo otra vez.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</a:t>
            </a:r>
            <a:r>
              <a:rPr lang="es-CO" sz="2800" dirty="0" smtClean="0"/>
              <a:t> Como una ilustración piense en la actitud del padre del hijo prodigo, quien no le reprocha a su hijo los actos cometidos  sino que lo estrecha entre sus brazos con ternura</a:t>
            </a:r>
            <a:r>
              <a:rPr lang="es-CO" sz="2800" dirty="0" smtClean="0">
                <a:solidFill>
                  <a:srgbClr val="FF0000"/>
                </a:solidFill>
              </a:rPr>
              <a:t>(Lc 15,11-32).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2.gstatic.com/images?q=tbn:ANd9GcQ2r-7I5KQev9hYC2Sz3lQ8NcdtPtIXP_To1w7CQZ4sNzAgmOs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348880"/>
            <a:ext cx="3672408" cy="3816424"/>
          </a:xfrm>
          <a:prstGeom prst="rect">
            <a:avLst/>
          </a:prstGeom>
          <a:noFill/>
        </p:spPr>
      </p:pic>
      <p:pic>
        <p:nvPicPr>
          <p:cNvPr id="1028" name="Picture 4" descr="http://t0.gstatic.com/images?q=tbn:ANd9GcQTx3papBFHD-iM-n0UUgcHeu5vJ-wbyeuLQ5M_6jlz-pF89XFA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3888432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s-CO" dirty="0" smtClean="0"/>
              <a:t>     </a:t>
            </a:r>
            <a:r>
              <a:rPr lang="es-CO" sz="3300" b="1" dirty="0" smtClean="0">
                <a:solidFill>
                  <a:srgbClr val="FF0000"/>
                </a:solidFill>
              </a:rPr>
              <a:t>(iii)</a:t>
            </a:r>
            <a:r>
              <a:rPr lang="es-CO" dirty="0" smtClean="0"/>
              <a:t> </a:t>
            </a:r>
            <a:r>
              <a:rPr lang="es-CO" b="1" u="sng" dirty="0" smtClean="0"/>
              <a:t>Está la señal de </a:t>
            </a:r>
            <a:r>
              <a:rPr lang="es-CO" b="1" i="1" u="sng" dirty="0" smtClean="0"/>
              <a:t>la serenidad y la certeza.</a:t>
            </a:r>
          </a:p>
          <a:p>
            <a:pPr algn="ctr">
              <a:buNone/>
            </a:pPr>
            <a:r>
              <a:rPr lang="es-CO" i="1" dirty="0" smtClean="0"/>
              <a:t>    </a:t>
            </a:r>
            <a:r>
              <a:rPr lang="es-CO" b="1" i="1" u="sng" dirty="0" smtClean="0">
                <a:solidFill>
                  <a:srgbClr val="0070C0"/>
                </a:solidFill>
              </a:rPr>
              <a:t> El cristiano lo hace todo sin murmuraciones ni discusiones.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 La palabra </a:t>
            </a:r>
            <a:r>
              <a:rPr lang="es-CO" b="1" i="1" u="sng" dirty="0" smtClean="0">
                <a:solidFill>
                  <a:srgbClr val="0070C0"/>
                </a:solidFill>
              </a:rPr>
              <a:t>murmuraciones </a:t>
            </a:r>
            <a:r>
              <a:rPr lang="es-CO" i="1" dirty="0" smtClean="0"/>
              <a:t>que usa Pablo es la misma que se usa en </a:t>
            </a:r>
            <a:r>
              <a:rPr lang="es-CO" i="1" u="sng" dirty="0" smtClean="0">
                <a:solidFill>
                  <a:srgbClr val="FF0000"/>
                </a:solidFill>
              </a:rPr>
              <a:t>(Exo.15:24</a:t>
            </a:r>
            <a:r>
              <a:rPr lang="es-CO" i="1" dirty="0" smtClean="0">
                <a:solidFill>
                  <a:srgbClr val="FF0000"/>
                </a:solidFill>
              </a:rPr>
              <a:t>; 16.2 y Num.16:41)</a:t>
            </a:r>
            <a:r>
              <a:rPr lang="es-CO" i="1" dirty="0" smtClean="0"/>
              <a:t>, durante su peregrinaje por el desierto con las murmuraciones de los Israelitas rebeldes. </a:t>
            </a:r>
            <a:r>
              <a:rPr lang="es-CO" b="1" i="1" u="sng" dirty="0" smtClean="0">
                <a:solidFill>
                  <a:srgbClr val="0070C0"/>
                </a:solidFill>
              </a:rPr>
              <a:t>“El pueblo murmuró contra Moisés”.</a:t>
            </a:r>
            <a:r>
              <a:rPr lang="es-CO" b="1" i="1" dirty="0" smtClean="0">
                <a:solidFill>
                  <a:srgbClr val="002060"/>
                </a:solidFill>
              </a:rPr>
              <a:t> 0 sea que no se murmure contra los dirigentes de la iglesia. </a:t>
            </a:r>
          </a:p>
          <a:p>
            <a:pPr algn="ctr"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La palabra </a:t>
            </a:r>
            <a:r>
              <a:rPr lang="es-CO" b="1" i="1" u="sng" dirty="0" smtClean="0">
                <a:solidFill>
                  <a:srgbClr val="0070C0"/>
                </a:solidFill>
              </a:rPr>
              <a:t>Discusiones</a:t>
            </a:r>
            <a:r>
              <a:rPr lang="es-CO" i="1" dirty="0" smtClean="0"/>
              <a:t>, describe el murmullo en voz baja, amenazador, descontento, de una multitud que desconfía de sus dirigentes y que está al borde de la rebelión.</a:t>
            </a:r>
          </a:p>
          <a:p>
            <a:pPr algn="ctr"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La palabra que usa Pablo para discusiones es- dialoguismós, que describe las </a:t>
            </a:r>
            <a:r>
              <a:rPr lang="es-CO" i="1" u="sng" dirty="0" smtClean="0"/>
              <a:t>disputas inútiles</a:t>
            </a:r>
            <a:r>
              <a:rPr lang="es-CO" i="1" dirty="0" smtClean="0"/>
              <a:t>, y a veces </a:t>
            </a:r>
            <a:r>
              <a:rPr lang="es-CO" i="1" u="sng" dirty="0" smtClean="0"/>
              <a:t>malintencionadas</a:t>
            </a:r>
            <a:r>
              <a:rPr lang="es-CO" i="1" dirty="0" smtClean="0"/>
              <a:t>. </a:t>
            </a:r>
            <a:r>
              <a:rPr lang="es-CO" i="1" dirty="0" smtClean="0">
                <a:solidFill>
                  <a:srgbClr val="0070C0"/>
                </a:solidFill>
              </a:rPr>
              <a:t>La vida cristiana tiene la serenidad y la certeza de la perfecta confianza.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gradFill>
            <a:gsLst>
              <a:gs pos="5800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     </a:t>
            </a:r>
            <a:r>
              <a:rPr lang="es-CO" sz="3400" b="1" dirty="0" smtClean="0">
                <a:solidFill>
                  <a:srgbClr val="FF0000"/>
                </a:solidFill>
              </a:rPr>
              <a:t>(iv)</a:t>
            </a:r>
            <a:r>
              <a:rPr lang="es-CO" sz="3400" b="1" u="sng" dirty="0" smtClean="0"/>
              <a:t> Está la señal de </a:t>
            </a:r>
            <a:r>
              <a:rPr lang="es-CO" sz="3400" b="1" i="1" u="sng" dirty="0" smtClean="0"/>
              <a:t>la pureza</a:t>
            </a:r>
            <a:r>
              <a:rPr lang="es-CO" i="1" dirty="0" smtClean="0"/>
              <a:t>. </a:t>
            </a:r>
          </a:p>
          <a:p>
            <a:pPr algn="ctr">
              <a:buNone/>
            </a:pPr>
            <a:r>
              <a:rPr lang="es-CO" i="1" dirty="0" smtClean="0"/>
              <a:t>     </a:t>
            </a:r>
            <a:r>
              <a:rPr lang="es-CO" i="1" dirty="0" smtClean="0">
                <a:solidFill>
                  <a:srgbClr val="0070C0"/>
                </a:solidFill>
              </a:rPr>
              <a:t>Los cristianos, como dice la versión Reina-Valera, han de ser </a:t>
            </a:r>
            <a:r>
              <a:rPr lang="es-CO" i="1" u="sng" dirty="0" smtClean="0">
                <a:solidFill>
                  <a:srgbClr val="0070C0"/>
                </a:solidFill>
              </a:rPr>
              <a:t>irreprochables</a:t>
            </a:r>
            <a:r>
              <a:rPr lang="es-CO" i="1" dirty="0" smtClean="0">
                <a:solidFill>
                  <a:srgbClr val="0070C0"/>
                </a:solidFill>
              </a:rPr>
              <a:t>, </a:t>
            </a:r>
            <a:r>
              <a:rPr lang="es-CO" i="1" u="sng" dirty="0" smtClean="0">
                <a:solidFill>
                  <a:srgbClr val="0070C0"/>
                </a:solidFill>
              </a:rPr>
              <a:t>sencillos</a:t>
            </a:r>
            <a:r>
              <a:rPr lang="es-CO" i="1" dirty="0" smtClean="0">
                <a:solidFill>
                  <a:srgbClr val="0070C0"/>
                </a:solidFill>
              </a:rPr>
              <a:t> y sin </a:t>
            </a:r>
            <a:r>
              <a:rPr lang="es-CO" i="1" u="sng" dirty="0" smtClean="0">
                <a:solidFill>
                  <a:srgbClr val="0070C0"/>
                </a:solidFill>
              </a:rPr>
              <a:t>mancha</a:t>
            </a:r>
            <a:r>
              <a:rPr lang="es-CO" i="1" dirty="0" smtClean="0">
                <a:solidFill>
                  <a:srgbClr val="0070C0"/>
                </a:solidFill>
              </a:rPr>
              <a:t>.</a:t>
            </a:r>
          </a:p>
          <a:p>
            <a:pPr algn="ctr">
              <a:buNone/>
            </a:pPr>
            <a:endParaRPr lang="es-CO" i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i="1" dirty="0" smtClean="0">
                <a:solidFill>
                  <a:srgbClr val="0070C0"/>
                </a:solidFill>
              </a:rPr>
              <a:t>    </a:t>
            </a:r>
            <a:r>
              <a:rPr lang="es-CO" b="1" i="1" dirty="0" smtClean="0">
                <a:solidFill>
                  <a:srgbClr val="FF0000"/>
                </a:solidFill>
              </a:rPr>
              <a:t>Analicemos el significado de estas tres palabras: </a:t>
            </a:r>
            <a:r>
              <a:rPr lang="es-CO" i="1" dirty="0" smtClean="0">
                <a:solidFill>
                  <a:srgbClr val="0070C0"/>
                </a:solidFill>
              </a:rPr>
              <a:t>“</a:t>
            </a:r>
            <a:r>
              <a:rPr lang="es-CO" i="1" u="sng" dirty="0" smtClean="0">
                <a:solidFill>
                  <a:srgbClr val="0070C0"/>
                </a:solidFill>
              </a:rPr>
              <a:t>irreprochables</a:t>
            </a:r>
            <a:r>
              <a:rPr lang="es-CO" i="1" dirty="0" smtClean="0">
                <a:solidFill>
                  <a:srgbClr val="0070C0"/>
                </a:solidFill>
              </a:rPr>
              <a:t>, </a:t>
            </a:r>
            <a:r>
              <a:rPr lang="es-CO" i="1" u="sng" dirty="0" smtClean="0">
                <a:solidFill>
                  <a:srgbClr val="0070C0"/>
                </a:solidFill>
              </a:rPr>
              <a:t>sencillos</a:t>
            </a:r>
            <a:r>
              <a:rPr lang="es-CO" i="1" dirty="0" smtClean="0">
                <a:solidFill>
                  <a:srgbClr val="0070C0"/>
                </a:solidFill>
              </a:rPr>
              <a:t> y sin </a:t>
            </a:r>
            <a:r>
              <a:rPr lang="es-CO" i="1" u="sng" dirty="0" smtClean="0">
                <a:solidFill>
                  <a:srgbClr val="0070C0"/>
                </a:solidFill>
              </a:rPr>
              <a:t>mancha”</a:t>
            </a:r>
            <a:r>
              <a:rPr lang="es-CO" i="1" dirty="0" smtClean="0">
                <a:solidFill>
                  <a:srgbClr val="0070C0"/>
                </a:solidFill>
              </a:rPr>
              <a:t>.</a:t>
            </a:r>
          </a:p>
          <a:p>
            <a:pPr algn="ctr">
              <a:buNone/>
            </a:pPr>
            <a:r>
              <a:rPr lang="es-CO" i="1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 </a:t>
            </a:r>
            <a:r>
              <a:rPr lang="es-CO" i="1" u="sng" dirty="0" smtClean="0">
                <a:solidFill>
                  <a:srgbClr val="0070C0"/>
                </a:solidFill>
              </a:rPr>
              <a:t>IRREPROCHABLES</a:t>
            </a:r>
            <a:r>
              <a:rPr lang="es-CO" i="1" dirty="0" smtClean="0"/>
              <a:t> . Palabra traducida del Gr.  </a:t>
            </a:r>
            <a:r>
              <a:rPr lang="es-CO" b="1" i="1" u="sng" dirty="0" smtClean="0"/>
              <a:t>amemptós</a:t>
            </a:r>
            <a:r>
              <a:rPr lang="es-CO" i="1" dirty="0" smtClean="0"/>
              <a:t>, y expresa lo que es el cristiano para el mundo. </a:t>
            </a:r>
            <a:r>
              <a:rPr lang="es-CO" i="1" u="sng" dirty="0" smtClean="0">
                <a:solidFill>
                  <a:srgbClr val="0070C0"/>
                </a:solidFill>
              </a:rPr>
              <a:t>Su vida es de tal pureza que no hay nadie que pueda encontrar en ella nada que reprochar</a:t>
            </a:r>
            <a:r>
              <a:rPr lang="es-CO" i="1" dirty="0" smtClean="0"/>
              <a:t> </a:t>
            </a:r>
            <a:r>
              <a:rPr lang="es-CO" i="1" dirty="0" smtClean="0">
                <a:solidFill>
                  <a:srgbClr val="FF0000"/>
                </a:solidFill>
              </a:rPr>
              <a:t>(Lea Daniel 6:4)</a:t>
            </a:r>
            <a:r>
              <a:rPr lang="es-CO" i="1" dirty="0" smtClean="0"/>
              <a:t>.</a:t>
            </a:r>
          </a:p>
          <a:p>
            <a:pPr algn="ctr">
              <a:buNone/>
            </a:pPr>
            <a:r>
              <a:rPr lang="es-CO" i="1" dirty="0" smtClean="0"/>
              <a:t>    </a:t>
            </a:r>
          </a:p>
          <a:p>
            <a:pPr algn="ctr">
              <a:buNone/>
            </a:pPr>
            <a:r>
              <a:rPr lang="es-CO" i="1" dirty="0" smtClean="0"/>
              <a:t>  El cristiano no solo debe ser puro, sino que la pureza de su vida debe estar a la vista de todo el que quiera 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i="1" dirty="0" smtClean="0"/>
              <a:t>     </a:t>
            </a:r>
            <a:r>
              <a:rPr lang="es-CO" i="1" u="sng" dirty="0" smtClean="0">
                <a:solidFill>
                  <a:srgbClr val="0070C0"/>
                </a:solidFill>
              </a:rPr>
              <a:t>Sencillos</a:t>
            </a:r>
            <a:r>
              <a:rPr lang="es-CO" i="1" dirty="0" smtClean="0">
                <a:solidFill>
                  <a:srgbClr val="0070C0"/>
                </a:solidFill>
              </a:rPr>
              <a:t>.  </a:t>
            </a:r>
            <a:r>
              <a:rPr lang="es-CO" i="1" dirty="0" smtClean="0"/>
              <a:t>Palabra traducida del Gr. </a:t>
            </a:r>
            <a:r>
              <a:rPr lang="es-CO" b="1" i="1" dirty="0" smtClean="0"/>
              <a:t>akéraios</a:t>
            </a:r>
            <a:r>
              <a:rPr lang="es-CO" i="1" dirty="0" smtClean="0"/>
              <a:t>, que expresa lo que el cristiano </a:t>
            </a:r>
            <a:r>
              <a:rPr lang="es-CO" i="1" u="sng" dirty="0" smtClean="0">
                <a:solidFill>
                  <a:srgbClr val="0070C0"/>
                </a:solidFill>
              </a:rPr>
              <a:t>es en sí mismo. </a:t>
            </a:r>
          </a:p>
          <a:p>
            <a:pPr algn="ctr">
              <a:buNone/>
            </a:pPr>
            <a:r>
              <a:rPr lang="es-CO" sz="3400" b="1" i="1" u="sng" dirty="0" smtClean="0">
                <a:solidFill>
                  <a:srgbClr val="FF0000"/>
                </a:solidFill>
              </a:rPr>
              <a:t> Akéraios quiere decir literalmente sin mezcla, no adulterado.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 Se usa, por ejemplo, del vino o la leche a los que no se les ha añadido agua </a:t>
            </a:r>
            <a:r>
              <a:rPr lang="es-CO" i="1" dirty="0" smtClean="0">
                <a:solidFill>
                  <a:srgbClr val="FF0000"/>
                </a:solidFill>
              </a:rPr>
              <a:t>(1 Pedro 1:2)</a:t>
            </a:r>
            <a:r>
              <a:rPr lang="es-CO" i="1" dirty="0" smtClean="0"/>
              <a:t>, o del metal que no tiene aleaciones (mezcla de varios metales).</a:t>
            </a:r>
          </a:p>
          <a:p>
            <a:pPr>
              <a:buNone/>
            </a:pPr>
            <a:endParaRPr lang="es-CO" i="1" dirty="0" smtClean="0"/>
          </a:p>
          <a:p>
            <a:pPr>
              <a:buNone/>
            </a:pPr>
            <a:r>
              <a:rPr lang="es-CO" i="1" dirty="0" smtClean="0"/>
              <a:t>    La pureza cristiana debe desembocar en una sinceridad total de pensamiento y carácter.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592287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u="sng" dirty="0" smtClean="0">
                <a:solidFill>
                  <a:srgbClr val="0070C0"/>
                </a:solidFill>
              </a:rPr>
              <a:t>S</a:t>
            </a:r>
            <a:r>
              <a:rPr lang="es-CO" i="1" u="sng" dirty="0" smtClean="0">
                <a:solidFill>
                  <a:srgbClr val="0070C0"/>
                </a:solidFill>
              </a:rPr>
              <a:t>IN MANCHA</a:t>
            </a:r>
            <a:r>
              <a:rPr lang="es-CO" i="1" dirty="0" smtClean="0">
                <a:solidFill>
                  <a:srgbClr val="0070C0"/>
                </a:solidFill>
              </a:rPr>
              <a:t>.</a:t>
            </a:r>
            <a:r>
              <a:rPr lang="es-CO" dirty="0" smtClean="0"/>
              <a:t> Palabra traducida del Gr.</a:t>
            </a:r>
            <a:r>
              <a:rPr lang="es-CO" i="1" dirty="0" smtClean="0"/>
              <a:t> </a:t>
            </a:r>
            <a:r>
              <a:rPr lang="es-CO" b="1" i="1" u="sng" dirty="0" smtClean="0"/>
              <a:t>ámómos</a:t>
            </a:r>
            <a:r>
              <a:rPr lang="es-CO" i="1" dirty="0" smtClean="0"/>
              <a:t>, que describe lo que es el cristiano a los ojos de Dios. Esta palabra se usa especialmente en relación con los sacrificios que son aptos para ofrecerse en el altar de Dios.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3068960"/>
            <a:ext cx="53285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Los sacrificios del sistema ceremonial del AT. consistían de animales muertos. </a:t>
            </a:r>
          </a:p>
          <a:p>
            <a:pPr algn="ctr">
              <a:buNone/>
            </a:pPr>
            <a:endParaRPr lang="es-CO" sz="2800" dirty="0" smtClean="0"/>
          </a:p>
          <a:p>
            <a:pPr algn="ctr">
              <a:buNone/>
            </a:pPr>
            <a:r>
              <a:rPr lang="es-CO" sz="2800" dirty="0" smtClean="0"/>
              <a:t>El sacrificio cristiano consiste de una persona viva. El adorador cristiano se presenta vivo, con todas sus energías y facultades consagradas al servicio de Dios. </a:t>
            </a:r>
          </a:p>
        </p:txBody>
      </p:sp>
      <p:pic>
        <p:nvPicPr>
          <p:cNvPr id="74754" name="Picture 2" descr="http://t3.gstatic.com/images?q=tbn:ANd9GcQaeuN9pgNMCC9Jl6O4C-WUt3cLfKUmlSmCQnk74ie_oLz6pcOJf4nTNysC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996952"/>
            <a:ext cx="1590675" cy="1570856"/>
          </a:xfrm>
          <a:prstGeom prst="rect">
            <a:avLst/>
          </a:prstGeom>
          <a:noFill/>
        </p:spPr>
      </p:pic>
      <p:pic>
        <p:nvPicPr>
          <p:cNvPr id="74756" name="Picture 4" descr="http://t0.gstatic.com/images?q=tbn:ANd9GcRMk457FIrsNrqJy1-cSib9hZizGxdUjck-Gr7kmJ5_KIPAs_o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797152"/>
            <a:ext cx="2808312" cy="1847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uiExpan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363272" cy="2016224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dirty="0" smtClean="0"/>
              <a:t>A los judíos se les había prohibido expresamente que ofrecieran en sacrificio un animal que fuera cojo o ciego, o que tuviera una deformidad </a:t>
            </a:r>
            <a:r>
              <a:rPr lang="es-CO" dirty="0" smtClean="0">
                <a:solidFill>
                  <a:srgbClr val="FF0000"/>
                </a:solidFill>
              </a:rPr>
              <a:t>(Lea Lev.1:3)</a:t>
            </a:r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2564904"/>
            <a:ext cx="43204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i="1" dirty="0" smtClean="0"/>
              <a:t>De la misma forma, “La vida cristiana debe ser tal que se pueda ofrecer como sacrificio sin mancha a Dios”.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5536" y="5157192"/>
            <a:ext cx="8208912" cy="138499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La pureza cristiana es irreprochable a los ojos del mundo, sincera para consigo y apta para soportar el escrutinio de Dios.</a:t>
            </a:r>
          </a:p>
        </p:txBody>
      </p:sp>
      <p:pic>
        <p:nvPicPr>
          <p:cNvPr id="73730" name="Picture 2" descr="http://t3.gstatic.com/images?q=tbn:ANd9GcRWeis-KidbtITR-IDN_cVOsPtO0dIu6Ni9AWWwEZqe1kqE4dD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420888"/>
            <a:ext cx="3960440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8640960" cy="216024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300" b="1" dirty="0" smtClean="0">
                <a:solidFill>
                  <a:srgbClr val="FF0000"/>
                </a:solidFill>
              </a:rPr>
              <a:t>(v)</a:t>
            </a:r>
            <a:r>
              <a:rPr lang="es-CO" dirty="0" smtClean="0"/>
              <a:t> </a:t>
            </a:r>
            <a:r>
              <a:rPr lang="es-CO" sz="3300" b="1" u="sng" dirty="0" smtClean="0"/>
              <a:t>Está la señal del </a:t>
            </a:r>
            <a:r>
              <a:rPr lang="es-CO" sz="3300" b="1" i="1" u="sng" dirty="0" smtClean="0"/>
              <a:t>esfuerzo misionero.</a:t>
            </a:r>
            <a:r>
              <a:rPr lang="es-CO" i="1" dirty="0" smtClean="0"/>
              <a:t> </a:t>
            </a:r>
          </a:p>
          <a:p>
            <a:pPr algn="ctr">
              <a:buNone/>
            </a:pPr>
            <a:r>
              <a:rPr lang="es-CO" i="1" dirty="0" smtClean="0"/>
              <a:t>     </a:t>
            </a:r>
            <a:r>
              <a:rPr lang="es-CO" i="1" dirty="0" smtClean="0">
                <a:solidFill>
                  <a:srgbClr val="0070C0"/>
                </a:solidFill>
              </a:rPr>
              <a:t>El cristiano ofrece a todos la palabra de vida, es decir, la palabra que da la vida. Este esfuerzo misionero tiene dos aspectos.</a:t>
            </a: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</a:t>
            </a:r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2690336"/>
            <a:ext cx="4320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i="1" dirty="0" smtClean="0"/>
              <a:t>(a) Es la proclamación del ofrecimiento del Evangelio con </a:t>
            </a:r>
            <a:r>
              <a:rPr lang="es-CO" sz="2800" i="1" u="sng" dirty="0" smtClean="0">
                <a:solidFill>
                  <a:srgbClr val="0070C0"/>
                </a:solidFill>
              </a:rPr>
              <a:t>palabras claras e inconfundibles</a:t>
            </a:r>
            <a:r>
              <a:rPr lang="es-CO" sz="2800" i="1" dirty="0" smtClean="0"/>
              <a:t>.</a:t>
            </a:r>
          </a:p>
          <a:p>
            <a:pPr algn="ctr">
              <a:buNone/>
            </a:pPr>
            <a:r>
              <a:rPr lang="es-CO" sz="2800" i="1" dirty="0" smtClean="0"/>
              <a:t>    </a:t>
            </a:r>
          </a:p>
          <a:p>
            <a:pPr algn="ctr">
              <a:buNone/>
            </a:pPr>
            <a:r>
              <a:rPr lang="es-CO" sz="2800" i="1" dirty="0" smtClean="0"/>
              <a:t>(b) Es el </a:t>
            </a:r>
            <a:r>
              <a:rPr lang="es-CO" sz="2800" i="1" u="sng" dirty="0" smtClean="0">
                <a:solidFill>
                  <a:srgbClr val="0070C0"/>
                </a:solidFill>
              </a:rPr>
              <a:t>testimonio de una vida que es absolutamente recta en un mundo retorcido y pervertido. </a:t>
            </a:r>
          </a:p>
        </p:txBody>
      </p:sp>
      <p:pic>
        <p:nvPicPr>
          <p:cNvPr id="76802" name="Picture 2" descr="http://t2.gstatic.com/images?q=tbn:ANd9GcQ8uDC9qkTjzk1K9I8HUO_sxfAcHhVMWJRKOiciIQ1a-uWp8QnOw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420888"/>
            <a:ext cx="3051423" cy="2016224"/>
          </a:xfrm>
          <a:prstGeom prst="rect">
            <a:avLst/>
          </a:prstGeom>
          <a:noFill/>
        </p:spPr>
      </p:pic>
      <p:pic>
        <p:nvPicPr>
          <p:cNvPr id="76804" name="Picture 4" descr="http://t1.gstatic.com/images?q=tbn:ANd9GcTNAkZ7tZDOV0PgGqCwlVmq-UAAn61T2c000OUSCjqPJe0iaSQJO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653136"/>
            <a:ext cx="223224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5688632" cy="633670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i="1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Mateo 5:14. </a:t>
            </a:r>
            <a:r>
              <a:rPr lang="es-CO" dirty="0" smtClean="0"/>
              <a:t>“</a:t>
            </a:r>
            <a:r>
              <a:rPr lang="es-CO" b="1" i="1" dirty="0" smtClean="0">
                <a:solidFill>
                  <a:srgbClr val="0070C0"/>
                </a:solidFill>
              </a:rPr>
              <a:t>Vosotros sois la luz del mundo”. </a:t>
            </a:r>
            <a:r>
              <a:rPr lang="es-CO" i="1" dirty="0" smtClean="0"/>
              <a:t> Es el ofrecimiento de la luz en un mundo tenebroso. Por tanto, los cristianos han de ser luces en el mundo. 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La palabra que se usa para luces (fóstéres) es la misma que se usa en la historia de la Creación del Sol y de la Luna, que Dios colocó en el firmamento de los cielos para que iluminaran la Tierra</a:t>
            </a:r>
            <a:r>
              <a:rPr lang="es-CO" i="1" dirty="0" smtClean="0">
                <a:solidFill>
                  <a:srgbClr val="FF0000"/>
                </a:solidFill>
              </a:rPr>
              <a:t> (Gen 1:14-18)</a:t>
            </a:r>
            <a:r>
              <a:rPr lang="es-CO" i="1" dirty="0" smtClean="0"/>
              <a:t>.</a:t>
            </a:r>
          </a:p>
          <a:p>
            <a:pPr>
              <a:buNone/>
            </a:pPr>
            <a:endParaRPr lang="es-CO" i="1" dirty="0" smtClean="0"/>
          </a:p>
          <a:p>
            <a:pPr algn="ctr">
              <a:buNone/>
            </a:pPr>
            <a:r>
              <a:rPr lang="es-CO" i="1" dirty="0" smtClean="0"/>
              <a:t>     El cristiano ofrece y muestra rectitud en un mundo retorcido y luz en un mundo tenebroso.</a:t>
            </a:r>
          </a:p>
          <a:p>
            <a:endParaRPr lang="es-CO" dirty="0"/>
          </a:p>
        </p:txBody>
      </p:sp>
      <p:pic>
        <p:nvPicPr>
          <p:cNvPr id="77826" name="Picture 2" descr="http://t2.gstatic.com/images?q=tbn:ANd9GcQffWlwx1QJyDSQz1bmfh5-WjtA9A9MDuhL4oszJ-vnFlhDwK4n7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88640"/>
            <a:ext cx="2619375" cy="2592288"/>
          </a:xfrm>
          <a:prstGeom prst="rect">
            <a:avLst/>
          </a:prstGeom>
          <a:noFill/>
        </p:spPr>
      </p:pic>
      <p:sp>
        <p:nvSpPr>
          <p:cNvPr id="77828" name="AutoShape 4" descr="data:image/jpeg;base64,/9j/4AAQSkZJRgABAQAAAQABAAD/2wCEAAkGBhQSEBUUEhIUFBQVFBQVFRUWFBQWFRUUFBQVFRUVFRUXHCYeFxkjGhQVHy8gIycpLCwsFR4xNTAqNSYrLCkBCQoKDgwOFw8PGikcHBwsKSkpKSkpKSkpKSwpKSkpLCksLCkpKSkpLCkpKSkpKSkpKSwpKSwsLCkpKSksKSwpKf/AABEIAK4BIgMBIgACEQEDEQH/xAAbAAACAwEBAQAAAAAAAAAAAAACAwABBAUGB//EAD4QAAEDAgIHBgMHAwIHAAAAAAEAAhEDITFRBBJBYXGRoQUTgbHR8DJSwQYUIkKS4fFicqLC0hUjM0NTgrL/xAAaAQADAQEBAQAAAAAAAAAAAAAAAQIDBAUG/8QAIxEAAgICAgIDAQEBAAAAAAAAAAECEQMSEyExUQQUYUEiBf/aAAwDAQACEQMRAD8A+eQrhXCuF9JRqCArhXCuEUAMI27OPoqhE0XHEJoY4tskvEp7jMePRAG3WrVgLa1HqI9VN0dkuCSiAs04VBq1PaDgho0JKbiBVCjKs0ls1dSBFz5ZKn0lpqqAyNppgppwpIhTRqAjUVGmtXdIhQS1GYixCWLY6illilxGZSxA5i1OYlOCzaKMrmoNVaC1LLVLQUKLUBanFqEhQ0ArVVQmwqISAXqqEIoUKCQCFUIoUIToQMKoRKoRQgVRRwoihAQoihRFAOhSEUK4WtADCkIoVgIoAdVXCKFAEqGFRF43FW3FHRp7RiMf2QOxWi6QxganaPbWO7zt9UDBZOpss7gPMLSv6CLptsABsk+N/qtLaTQQ0GSXAHcNaD9VNDEOBItqzya0lJAvO9F0kVRo+OpMWiw3AWWxuj52aBidpx8pWKkIK2OqFwAOA88yri6QuhVTR9qjaK6bbt4KM0db6WZt0YRo6j6exdT7ulv0ZJxGmcl1JLdTXTfo6zPpLGUTRHPexJe1bn01ne1YtF0Y3MQFq0uallizaGkZy1LLVpLUshS0FCSEJamkIYSoTQuFRCZCohOiGhcKoTNVVqoFQuFIR6qkJCFwpCMhVCBAwoihROhDoR2tjhfj/CgCvVWoyHCwCgg7COqJjiMNqIPKpUAt9OD9c1WqtAPDgoxoyjxsjT0MmjzsiJmSheySZxTBTytxt4hWXnAiVSj12MXSMLTQdeDtBHPBZ4RgJ+OgN+j2ABxBPL8w6oDTgx7jYqbVkDMewtFGHWOPu315qnG0MlNi26LSBN0NDR7wfA+8Vuo07g4GYOU3g+KqKCjRSpgtwiE+jokrRoVIYELudl9lazhGCzy51BMymqOU3s22CRU0Dcvo1HsRgbBXI7Z7IDRbBcGP/oKUqM4s8BpFBc+rSXodMpQuPXavScrVnXFHMqsWSo1dCs1ZHtWLNqMjmJbmrS5qU5qzYamctS3NWhwS3BIRnLUJCcQhLUUSxUKiE2EJCCGLhVCZCqE6JFkKoTIVQiiQCFUIyFUIoAIVooURRJo1VcItVXqrWigIVwmCmoacbEALATA7NXqqaqfYw8RCWJBRtCbOYngrXYUJDZwRAIiwflPOxUAQ0MJoT6aU0JrEiqN2j6QQujQricxkbrkMWuiVakPVnptAIFnERaNseGMr1XYWlw4ZZrxOh6YJEzZd3RdPiMIz27Vw/Jx7qhvHsj6G02XH7frt1Ym65P8AxkxDXErDpmlOfcgrzMPxGppsiPx5WcvThdceu1dLSama59Re1dKjvjiZzazVmexbqrVne1TZXGY3tSHsWx7UhzFJDiZS1LLVrNA5JL6RGKdGTRmLUJCc5qAhOjNioVFqYWqxRJwBTohiIVQtJoAYkeaFwbsBPHDkE6JozwqITdXcoKe/pKVEiYUhOIG89FWvkAOqKATCib3hz8lEqDoeGq9VM1VNVagAArKMNV6qdDAbZXCPVVhqKGA3gmgDd5HmFQaiDUFJFmhPHkfDYUJon3ijDUxp8Ux0KbQOR5I2hPptG0wEwU52T15HFFFaimLQwoBTHBNpsIuL8vJSWompkjEEeC26PpZCwsr3uCDuP0K2GlYG1/DoVLOiMLOizTRG0dUXe2xHksNOlvHNbdGozYCSd8+SxlKjthi6th3O36/QpTqTsx09F1aXZkYnkfVG/swHAuHj9FzvLE1UsaPPVKWYZx9wstRjflHMf7l2NL7McwTLSMw0W4grmVmf1nwt5LWM0ynBSVoxVKH9A/UPJY6tQjARzWytTHzu5H1WR9EZnl+63TOLJCjHVeSs72e5W40xlzuhJPuyZyyiYe6Kr7ucxz9FtAveShJ4DwumkZuJnZoc7eiW95FhgnucTgOk9UJoxiVZkzIWKg3f9U9xGwDiUvVU0ZsAwMBPH0QueTl4I9VVqoEKhVCaWqtVKhC4URwrQI16qvVTI93VhvHxVmlCw1WGJgahc7I9EwooMVhqoVSjpvnGE6BUVqqw1N1FA1BdABqMNRQmNtsHVFFUVOY5Nuip8CLbcOvqoAjaxO/RaQxx9yTszVhVqjYiaFEjaI2m6FoD5WdqdTWMjqxo10gu7oVLVbvOPouJojrgScR5rth64c/o7Wv8pGjvFXeJGuprrm1I0HFy4XaWjarrYHD6hdbXWLtK7Rx+i0x9SNIKjhVGrO8LXVaszwvQicuRGcsSSRn0K1YJLqYyWyo45JmarUnCwVU6I2rQWDIKiFVmGvsyupun2UIo5rUWoS1FkOIpjYOCDuhtEp5aq1EWJoynR9/vJAaBWuFUJWS4mb7tvVHR9/T91q1fd1RaEC1Mv3bf0Ki06vFRIWqFh5zUJOasBXCrYVAgIg0b+isBXCdhRQA39ETY39PRQBWAjYdBawy5lG2olgIoT2KVj2uB3Ig4Zjos4CNviiy0zQ3ciDElpG2U1hbu6hJmqDDUYCoVBuRB4zChs1SQbQmsS2neOYRtKhs6IGqi6Cuw2rIlcJrlr0bSYscFy5I32d0JJ9HT1lRekCoDgUWssKNdRussXaFSwHj6I6ukgbzl6rn1KsmTtWkI92TJpCXlIcE95SnBdaOKfYlwSy1OIQkK7OZoSWoS1cjt7TntqtaxxbDZMbSSYnOw6rOPtHUDYLGudsdJA8WjbwIWTzxTpnLLIk6O9qIS1eR0jS6tUy9xA+USAPAHqV0Oy9KcxwaXOLTaCSYnAicLwpXyE2QsibO7CohR1Q5JbqpW9lMItQkjMION1JGXVFk2QvCE1Qrc/cEBcUWT2F3m5Uq1jmoiwNKsFZ+6d8pU7g5FcPMdGr9GmBuVFg3JAon5VfdH5ffNPnDT8Ginv5wiLRkOaQKRy6furNEp84afg3Ubn1V92M/L1SRo53qxRKfOLR+g4GfRXO5L7g+wrFE70/sD42HrIpS+4Pv+VfcHfyS+whrGxgKMOIz6pXcnfyU7k70fYRaxscXBEKxzPNKFJ2/kiZSOXRLnRcYMcK5zPNMbpJz5pIY7YD74oxRd8p5KOdHRGMv4aaelOzHNF96d8w5lZu5f8pV90/5TyUPMjZKdDzXO7mqNZZ3UqnynklvpvyI8E+ZES2RofpABAJEnAZxkqNYZjmF5qm78WsTeZ9V1u5Psfums3s5ozcjb3gzHMITUGY6LGaB9hZ9PpuFJ5v8AA7ZuT5hSbSOBpGk95Vc/M23NEBo5BA9JoOunvWad9nl3ZVNadFE1G/3DzWc2CulWuHDYR0QnQ10enNQe49EPe7z19UHcO3qdw7eteY7dGSfcJZKI0Hb1X3d2/kjmJeNgyqlH92ORQnRnJcxPGwZ9yoi+7u3qI5w42cNv23btou8Hg/6U1n21pbWVB+k/ULxcjJS2S41mmcH2J+z31H7VUHfmc3i30ldGhpzH/A9ruBBPLFfMtbcOqNtYi4kcCVpHO15Vlr5Uv6fUA9EHLw+gfa17BD294M5h3OLjiuiz7Z09tN4/9mldccuJrvo2XyIv+npK2karXOODQSbxYCcUdKsHAEGQQCN4Ilea0n7UUalJ7SHguY4AEbYMXDs1v7I0+l3TGioJDRIcYMxJjW3ngrUoOVJlLPbpHZBRB6zsfyz2c0xrvcLbSJrvY4FGFm7xGKm9GiLUx4CIJTD7n3Kaw+7paI0UhjWp9NiRrLRQPv3tUuCNYyHso3WptIe7JLHcPfktDXZ+yubJFHo4n0QUlbqQRh0K5wWOqNdnYl1JZ9IpLW4jbHvwWSu4+/2wVwirFJ2jzx0QB2C3BtkutUBOHvmmC+AW8II8ylGwZQVGggyLEEHgcUdTL3ySqtmm+w5j+VpojOTPE19G1XENMtBscLbwrpytFZv4jt5/W6CFw6tM8xrsoNKA072TAVTBdFdgen0R802E/K3yTNZZ9HdDANwHuyPXXcsao6lNhyqLkov3e+aou94J8aDcbrqu8SdffyuqLuPI+iXGhbjtdRJneVSfGvQtz5w6nCEs9wjO/wAwEJ97V5FHkWCrhUXrQynrDHrP1RQCtRE1oHuyJ7NVU1+4Wvf6D6wkAZEbveZWii+LE2O/1SqYkxiM453x97EwfFA/cj4hEbIwQUjV96NO4c5v9pItvjFNp/ax7dutxA2b7Fc7S5c3WEkRB2wffksVKmSYGPghZJp9MvZrwe87E7eGkB34S0tidovsBzsuq0n2YXD7B0IU2WxcASdcOzGAEBddlUSvZxuWq38nbBuuzSHRn5prXLG2+wevVOY+Mh73q7NlI06+/OI27cfFPpVP7cvijps8FiY6TMknKJN9srTRqlh2g5fCTsix9yJxUtmqaOpQM21YtPwGTvz65rYBbDgIAXNc4zd1ImTHwkWvMjDGOS0aNWdB+CP6d/j9FyZLPRwStGgPEwDfKCeX8ozpAzHAEYrMNJb+Z04YFx6CyE6U1zoDKhIybqjm9zQeqxN3JJ9j6rwcdWd8E77YrG+qLkGREADUHP8AlXW0sCTULWxg0w93HVaCB4Erm6V2lTiGNqGfloOAJ2mSy2SuBMskUvIqvVJdjvIA9ylferTeNhlonwkJTq0mTrN2xF+gVt0rj+l3UkWXTE8+UgzW1hYEjdPogbWyt4CeaVWrtm4ndAPmUDXSMPDVtyButbOdyOVp1KHuiIm5tPLmkgWmPFatJ0oYAnefwgHcBs6rJAkmZ4QTy2LmlFWcsvJHDMKmt4otfZN8ov5qpOXgf5Q4oizsaN8IDT/9eR+iIh2Mjhb+Vz6AGrg7wDceJMQnOqAD8VuLmn/VC6l4L2HuqHIRnMdNijajc5zgjzWQdoU9jx4SfKyNmmgmx/xeSnaDZGg1B7I+iAV2/MAeKW6uNpAnMb8iqc5hxI6D0SsVhmoPmHP91Eu2Y/W9RKxWfPwTvU8EYeo505LwzgLa8bwmhzRgepCWGz+6H8O0Hw/dOwNFN4mxueBnxMq9ZwPw2yCzOEYK+8dnzTsDa8F27jAjwFlGtIMkRhgQdaCOXNZmaaflbOcImaYSbn/Fvniixje9vDbmcAbjifVP0bSAypMB1rn4eIMW5FZX15gAAb9W/mjf+EiSXHkE06doaPS0u2GWmW8Q4t8IMFb6GlMOD2HlPVeZpUWlhx4GC2cwLR4LG2qdabADGJvxBmV0x+VNfpssjXk96Nijq4BgyTua4+QXktHquP4qb3AZGRyIPnK0O7VqU41nSNmBPULX7S9Gyzfh6vRq0EW1v72fh43xjx8cF09ZrwAMbzqMgi9iAAOcZbcPGUPtC8RIa4T8uq79QNltb9qNW5p2OIa/1CrmxyLjmieua4AnUcQBYFwGtH9UCNgzGydq1U3tMgOkibDA7b3xIOO/l5vsn7eaM2z6NUCI/BqAkGxDiC0my30PtDScXd214bchpa2w8DJ57VlKabpHf8fPFuvH6dRxxGoNpguBEbyRbqhDwB/yw1xP5WYWzcYAKznTC6NZrSCC4WvAtgTEq6nagwjC+A8jImFm1X8PQjNPxKwqVZ2tBpBjTscGSdmIckdp1TaIDRt7wCfAfVZ9K7ZFwXVBOQpxGQkWCz6VoLXUw+S4G34w1xnxsPBOPT7JlNtNLszO0xuxzSTkST5GUk1XH/tWG01AOg+quvUDImcIECIGwWIQEOP57f2j1XWjz5O2So1guY/USOgSasGIpsO8ut4DVso+AZc5xjgPKEltWmTZl8z7KqzCQt+iucfhYNskkx0SnCLXPAwOs9FrqMbjGydlve9czT65bbOdgsPALObjFWzCVIuo47+BIQGq0H42j9M+K5detJvucdttiQSZAzwvl5LkeZ/xGDmempdp0gYLhJxJLeisafRJs+n4ub0kLy7WEuAGJBOXHNCG7NnpnmqXyZehcrPTu0mmfztPDU81X3umB/1KfAavXavKnffPZyS3Egqvsv0Tys9a2vS2OpHfDfWUwgHCm07wBHkV44q2NyT+z+ByP0eyg/8Ai/xb6KLx0uzPMqJ/a/A5Gf/Z"/>
          <p:cNvSpPr>
            <a:spLocks noChangeAspect="1" noChangeArrowheads="1"/>
          </p:cNvSpPr>
          <p:nvPr/>
        </p:nvSpPr>
        <p:spPr bwMode="auto">
          <a:xfrm>
            <a:off x="63500" y="-804863"/>
            <a:ext cx="2762250" cy="16573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7830" name="AutoShape 6" descr="data:image/jpeg;base64,/9j/4AAQSkZJRgABAQAAAQABAAD/2wCEAAkGBhQSEBUUEhIUFBQVFBQVFRUWFBQWFRUUFBQVFRUVFRUXHCYeFxkjGhQVHy8gIycpLCwsFR4xNTAqNSYrLCkBCQoKDgwOFw8PGikcHBwsKSkpKSkpKSkpKSwpKSkpLCksLCkpKSkpLCkpKSkpKSkpKSwpKSwsLCkpKSksKSwpKf/AABEIAK4BIgMBIgACEQEDEQH/xAAbAAACAwEBAQAAAAAAAAAAAAACAwABBAUGB//EAD4QAAEDAgIHBgMHAwIHAAAAAAEAAhEDITFRBBJBYXGRoQUTgbHR8DJSwQYUIkKS4fFicqLC0hUjM0NTgrL/xAAaAQADAQEBAQAAAAAAAAAAAAAAAQIDBAUG/8QAIxEAAgICAgIDAQEBAAAAAAAAAAECEQMSEyExUQQUYUEiBf/aAAwDAQACEQMRAD8A+eQrhXCuF9JRqCArhXCuEUAMI27OPoqhE0XHEJoY4tskvEp7jMePRAG3WrVgLa1HqI9VN0dkuCSiAs04VBq1PaDgho0JKbiBVCjKs0ls1dSBFz5ZKn0lpqqAyNppgppwpIhTRqAjUVGmtXdIhQS1GYixCWLY6illilxGZSxA5i1OYlOCzaKMrmoNVaC1LLVLQUKLUBanFqEhQ0ArVVQmwqISAXqqEIoUKCQCFUIoUIToQMKoRKoRQgVRRwoihAQoihRFAOhSEUK4WtADCkIoVgIoAdVXCKFAEqGFRF43FW3FHRp7RiMf2QOxWi6QxganaPbWO7zt9UDBZOpss7gPMLSv6CLptsABsk+N/qtLaTQQ0GSXAHcNaD9VNDEOBItqzya0lJAvO9F0kVRo+OpMWiw3AWWxuj52aBidpx8pWKkIK2OqFwAOA88yri6QuhVTR9qjaK6bbt4KM0db6WZt0YRo6j6exdT7ulv0ZJxGmcl1JLdTXTfo6zPpLGUTRHPexJe1bn01ne1YtF0Y3MQFq0uallizaGkZy1LLVpLUshS0FCSEJamkIYSoTQuFRCZCohOiGhcKoTNVVqoFQuFIR6qkJCFwpCMhVCBAwoihROhDoR2tjhfj/CgCvVWoyHCwCgg7COqJjiMNqIPKpUAt9OD9c1WqtAPDgoxoyjxsjT0MmjzsiJmSheySZxTBTytxt4hWXnAiVSj12MXSMLTQdeDtBHPBZ4RgJ+OgN+j2ABxBPL8w6oDTgx7jYqbVkDMewtFGHWOPu315qnG0MlNi26LSBN0NDR7wfA+8Vuo07g4GYOU3g+KqKCjRSpgtwiE+jokrRoVIYELudl9lazhGCzy51BMymqOU3s22CRU0Dcvo1HsRgbBXI7Z7IDRbBcGP/oKUqM4s8BpFBc+rSXodMpQuPXavScrVnXFHMqsWSo1dCs1ZHtWLNqMjmJbmrS5qU5qzYamctS3NWhwS3BIRnLUJCcQhLUUSxUKiE2EJCCGLhVCZCqE6JFkKoTIVQiiQCFUIyFUIoAIVooURRJo1VcItVXqrWigIVwmCmoacbEALATA7NXqqaqfYw8RCWJBRtCbOYngrXYUJDZwRAIiwflPOxUAQ0MJoT6aU0JrEiqN2j6QQujQricxkbrkMWuiVakPVnptAIFnERaNseGMr1XYWlw4ZZrxOh6YJEzZd3RdPiMIz27Vw/Jx7qhvHsj6G02XH7frt1Ym65P8AxkxDXErDpmlOfcgrzMPxGppsiPx5WcvThdceu1dLSama59Re1dKjvjiZzazVmexbqrVne1TZXGY3tSHsWx7UhzFJDiZS1LLVrNA5JL6RGKdGTRmLUJCc5qAhOjNioVFqYWqxRJwBTohiIVQtJoAYkeaFwbsBPHDkE6JozwqITdXcoKe/pKVEiYUhOIG89FWvkAOqKATCib3hz8lEqDoeGq9VM1VNVagAArKMNV6qdDAbZXCPVVhqKGA3gmgDd5HmFQaiDUFJFmhPHkfDYUJon3ijDUxp8Ux0KbQOR5I2hPptG0wEwU52T15HFFFaimLQwoBTHBNpsIuL8vJSWompkjEEeC26PpZCwsr3uCDuP0K2GlYG1/DoVLOiMLOizTRG0dUXe2xHksNOlvHNbdGozYCSd8+SxlKjthi6th3O36/QpTqTsx09F1aXZkYnkfVG/swHAuHj9FzvLE1UsaPPVKWYZx9wstRjflHMf7l2NL7McwTLSMw0W4grmVmf1nwt5LWM0ynBSVoxVKH9A/UPJY6tQjARzWytTHzu5H1WR9EZnl+63TOLJCjHVeSs72e5W40xlzuhJPuyZyyiYe6Kr7ucxz9FtAveShJ4DwumkZuJnZoc7eiW95FhgnucTgOk9UJoxiVZkzIWKg3f9U9xGwDiUvVU0ZsAwMBPH0QueTl4I9VVqoEKhVCaWqtVKhC4URwrQI16qvVTI93VhvHxVmlCw1WGJgahc7I9EwooMVhqoVSjpvnGE6BUVqqw1N1FA1BdABqMNRQmNtsHVFFUVOY5Nuip8CLbcOvqoAjaxO/RaQxx9yTszVhVqjYiaFEjaI2m6FoD5WdqdTWMjqxo10gu7oVLVbvOPouJojrgScR5rth64c/o7Wv8pGjvFXeJGuprrm1I0HFy4XaWjarrYHD6hdbXWLtK7Rx+i0x9SNIKjhVGrO8LXVaszwvQicuRGcsSSRn0K1YJLqYyWyo45JmarUnCwVU6I2rQWDIKiFVmGvsyupun2UIo5rUWoS1FkOIpjYOCDuhtEp5aq1EWJoynR9/vJAaBWuFUJWS4mb7tvVHR9/T91q1fd1RaEC1Mv3bf0Ki06vFRIWqFh5zUJOasBXCrYVAgIg0b+isBXCdhRQA39ETY39PRQBWAjYdBawy5lG2olgIoT2KVj2uB3Ig4Zjos4CNviiy0zQ3ciDElpG2U1hbu6hJmqDDUYCoVBuRB4zChs1SQbQmsS2neOYRtKhs6IGqi6Cuw2rIlcJrlr0bSYscFy5I32d0JJ9HT1lRekCoDgUWssKNdRussXaFSwHj6I6ukgbzl6rn1KsmTtWkI92TJpCXlIcE95SnBdaOKfYlwSy1OIQkK7OZoSWoS1cjt7TntqtaxxbDZMbSSYnOw6rOPtHUDYLGudsdJA8WjbwIWTzxTpnLLIk6O9qIS1eR0jS6tUy9xA+USAPAHqV0Oy9KcxwaXOLTaCSYnAicLwpXyE2QsibO7CohR1Q5JbqpW9lMItQkjMION1JGXVFk2QvCE1Qrc/cEBcUWT2F3m5Uq1jmoiwNKsFZ+6d8pU7g5FcPMdGr9GmBuVFg3JAon5VfdH5ffNPnDT8Ginv5wiLRkOaQKRy6furNEp84afg3Ubn1V92M/L1SRo53qxRKfOLR+g4GfRXO5L7g+wrFE70/sD42HrIpS+4Pv+VfcHfyS+whrGxgKMOIz6pXcnfyU7k70fYRaxscXBEKxzPNKFJ2/kiZSOXRLnRcYMcK5zPNMbpJz5pIY7YD74oxRd8p5KOdHRGMv4aaelOzHNF96d8w5lZu5f8pV90/5TyUPMjZKdDzXO7mqNZZ3UqnynklvpvyI8E+ZES2RofpABAJEnAZxkqNYZjmF5qm78WsTeZ9V1u5Psfums3s5ozcjb3gzHMITUGY6LGaB9hZ9PpuFJ5v8AA7ZuT5hSbSOBpGk95Vc/M23NEBo5BA9JoOunvWad9nl3ZVNadFE1G/3DzWc2CulWuHDYR0QnQ10enNQe49EPe7z19UHcO3qdw7eteY7dGSfcJZKI0Hb1X3d2/kjmJeNgyqlH92ORQnRnJcxPGwZ9yoi+7u3qI5w42cNv23btou8Hg/6U1n21pbWVB+k/ULxcjJS2S41mmcH2J+z31H7VUHfmc3i30ldGhpzH/A9ruBBPLFfMtbcOqNtYi4kcCVpHO15Vlr5Uv6fUA9EHLw+gfa17BD294M5h3OLjiuiz7Z09tN4/9mldccuJrvo2XyIv+npK2karXOODQSbxYCcUdKsHAEGQQCN4Ilea0n7UUalJ7SHguY4AEbYMXDs1v7I0+l3TGioJDRIcYMxJjW3ngrUoOVJlLPbpHZBRB6zsfyz2c0xrvcLbSJrvY4FGFm7xGKm9GiLUx4CIJTD7n3Kaw+7paI0UhjWp9NiRrLRQPv3tUuCNYyHso3WptIe7JLHcPfktDXZ+yubJFHo4n0QUlbqQRh0K5wWOqNdnYl1JZ9IpLW4jbHvwWSu4+/2wVwirFJ2jzx0QB2C3BtkutUBOHvmmC+AW8II8ylGwZQVGggyLEEHgcUdTL3ySqtmm+w5j+VpojOTPE19G1XENMtBscLbwrpytFZv4jt5/W6CFw6tM8xrsoNKA072TAVTBdFdgen0R802E/K3yTNZZ9HdDANwHuyPXXcsao6lNhyqLkov3e+aou94J8aDcbrqu8SdffyuqLuPI+iXGhbjtdRJneVSfGvQtz5w6nCEs9wjO/wAwEJ97V5FHkWCrhUXrQynrDHrP1RQCtRE1oHuyJ7NVU1+4Wvf6D6wkAZEbveZWii+LE2O/1SqYkxiM453x97EwfFA/cj4hEbIwQUjV96NO4c5v9pItvjFNp/ax7dutxA2b7Fc7S5c3WEkRB2wffksVKmSYGPghZJp9MvZrwe87E7eGkB34S0tidovsBzsuq0n2YXD7B0IU2WxcASdcOzGAEBddlUSvZxuWq38nbBuuzSHRn5prXLG2+wevVOY+Mh73q7NlI06+/OI27cfFPpVP7cvijps8FiY6TMknKJN9srTRqlh2g5fCTsix9yJxUtmqaOpQM21YtPwGTvz65rYBbDgIAXNc4zd1ImTHwkWvMjDGOS0aNWdB+CP6d/j9FyZLPRwStGgPEwDfKCeX8ozpAzHAEYrMNJb+Z04YFx6CyE6U1zoDKhIybqjm9zQeqxN3JJ9j6rwcdWd8E77YrG+qLkGREADUHP8AlXW0sCTULWxg0w93HVaCB4Erm6V2lTiGNqGfloOAJ2mSy2SuBMskUvIqvVJdjvIA9ylferTeNhlonwkJTq0mTrN2xF+gVt0rj+l3UkWXTE8+UgzW1hYEjdPogbWyt4CeaVWrtm4ndAPmUDXSMPDVtyButbOdyOVp1KHuiIm5tPLmkgWmPFatJ0oYAnefwgHcBs6rJAkmZ4QTy2LmlFWcsvJHDMKmt4otfZN8ov5qpOXgf5Q4oizsaN8IDT/9eR+iIh2Mjhb+Vz6AGrg7wDceJMQnOqAD8VuLmn/VC6l4L2HuqHIRnMdNijajc5zgjzWQdoU9jx4SfKyNmmgmx/xeSnaDZGg1B7I+iAV2/MAeKW6uNpAnMb8iqc5hxI6D0SsVhmoPmHP91Eu2Y/W9RKxWfPwTvU8EYeo505LwzgLa8bwmhzRgepCWGz+6H8O0Hw/dOwNFN4mxueBnxMq9ZwPw2yCzOEYK+8dnzTsDa8F27jAjwFlGtIMkRhgQdaCOXNZmaaflbOcImaYSbn/Fvniixje9vDbmcAbjifVP0bSAypMB1rn4eIMW5FZX15gAAb9W/mjf+EiSXHkE06doaPS0u2GWmW8Q4t8IMFb6GlMOD2HlPVeZpUWlhx4GC2cwLR4LG2qdabADGJvxBmV0x+VNfpssjXk96Nijq4BgyTua4+QXktHquP4qb3AZGRyIPnK0O7VqU41nSNmBPULX7S9Gyzfh6vRq0EW1v72fh43xjx8cF09ZrwAMbzqMgi9iAAOcZbcPGUPtC8RIa4T8uq79QNltb9qNW5p2OIa/1CrmxyLjmieua4AnUcQBYFwGtH9UCNgzGydq1U3tMgOkibDA7b3xIOO/l5vsn7eaM2z6NUCI/BqAkGxDiC0my30PtDScXd214bchpa2w8DJ57VlKabpHf8fPFuvH6dRxxGoNpguBEbyRbqhDwB/yw1xP5WYWzcYAKznTC6NZrSCC4WvAtgTEq6nagwjC+A8jImFm1X8PQjNPxKwqVZ2tBpBjTscGSdmIckdp1TaIDRt7wCfAfVZ9K7ZFwXVBOQpxGQkWCz6VoLXUw+S4G34w1xnxsPBOPT7JlNtNLszO0xuxzSTkST5GUk1XH/tWG01AOg+quvUDImcIECIGwWIQEOP57f2j1XWjz5O2So1guY/USOgSasGIpsO8ut4DVso+AZc5xjgPKEltWmTZl8z7KqzCQt+iucfhYNskkx0SnCLXPAwOs9FrqMbjGydlve9czT65bbOdgsPALObjFWzCVIuo47+BIQGq0H42j9M+K5detJvucdttiQSZAzwvl5LkeZ/xGDmempdp0gYLhJxJLeisafRJs+n4ub0kLy7WEuAGJBOXHNCG7NnpnmqXyZehcrPTu0mmfztPDU81X3umB/1KfAavXavKnffPZyS3Egqvsv0Tys9a2vS2OpHfDfWUwgHCm07wBHkV44q2NyT+z+ByP0eyg/8Ai/xb6KLx0uzPMqJ/a/A5Gf/Z"/>
          <p:cNvSpPr>
            <a:spLocks noChangeAspect="1" noChangeArrowheads="1"/>
          </p:cNvSpPr>
          <p:nvPr/>
        </p:nvSpPr>
        <p:spPr bwMode="auto">
          <a:xfrm>
            <a:off x="63500" y="-804863"/>
            <a:ext cx="2762250" cy="16573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77832" name="Picture 8" descr="http://t0.gstatic.com/images?q=tbn:ANd9GcQJ0NLTSNOSfm3EN7uEn_qREAPZxwVafpT1oHfWWy_EqecXT1Wk5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068960"/>
            <a:ext cx="2736304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2756</TotalTime>
  <Words>1706</Words>
  <Application>Microsoft Office PowerPoint</Application>
  <PresentationFormat>Presentación en pantalla (4:3)</PresentationFormat>
  <Paragraphs>96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221</cp:revision>
  <dcterms:created xsi:type="dcterms:W3CDTF">2012-02-19T11:35:39Z</dcterms:created>
  <dcterms:modified xsi:type="dcterms:W3CDTF">2012-02-25T00:18:46Z</dcterms:modified>
</cp:coreProperties>
</file>